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8" r:id="rId1"/>
    <p:sldMasterId id="2147483680" r:id="rId2"/>
  </p:sldMasterIdLst>
  <p:notesMasterIdLst>
    <p:notesMasterId r:id="rId30"/>
  </p:notesMasterIdLst>
  <p:handoutMasterIdLst>
    <p:handoutMasterId r:id="rId31"/>
  </p:handoutMasterIdLst>
  <p:sldIdLst>
    <p:sldId id="1109" r:id="rId3"/>
    <p:sldId id="465" r:id="rId4"/>
    <p:sldId id="269" r:id="rId5"/>
    <p:sldId id="268" r:id="rId6"/>
    <p:sldId id="1121" r:id="rId7"/>
    <p:sldId id="1110" r:id="rId8"/>
    <p:sldId id="1105" r:id="rId9"/>
    <p:sldId id="1095" r:id="rId10"/>
    <p:sldId id="515" r:id="rId11"/>
    <p:sldId id="356" r:id="rId12"/>
    <p:sldId id="1114" r:id="rId13"/>
    <p:sldId id="341" r:id="rId14"/>
    <p:sldId id="1113" r:id="rId15"/>
    <p:sldId id="1119" r:id="rId16"/>
    <p:sldId id="1125" r:id="rId17"/>
    <p:sldId id="1112" r:id="rId18"/>
    <p:sldId id="1108" r:id="rId19"/>
    <p:sldId id="518" r:id="rId20"/>
    <p:sldId id="519" r:id="rId21"/>
    <p:sldId id="1127" r:id="rId22"/>
    <p:sldId id="454" r:id="rId23"/>
    <p:sldId id="1117" r:id="rId24"/>
    <p:sldId id="1118" r:id="rId25"/>
    <p:sldId id="1123" r:id="rId26"/>
    <p:sldId id="276" r:id="rId27"/>
    <p:sldId id="1124" r:id="rId28"/>
    <p:sldId id="1107" r:id="rId2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my" initials="T" lastIdx="1" clrIdx="0"/>
  <p:cmAuthor id="1" name="Sze Yan Liu" initials="SYL" lastIdx="0" clrIdx="1">
    <p:extLst/>
  </p:cmAuthor>
  <p:cmAuthor id="2" name="Deborah (MIRH) Kaplan" initials="D(K" lastIdx="3" clrIdx="2">
    <p:extLst/>
  </p:cmAuthor>
  <p:cmAuthor id="3" name="George Askew" initials="GA" lastIdx="2" clrIdx="3"/>
  <p:cmAuthor id="4" name="Hannah Searing" initials="HS" lastIdx="1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69696"/>
    <a:srgbClr val="CC00CC"/>
    <a:srgbClr val="FFCCFF"/>
    <a:srgbClr val="FF0000"/>
    <a:srgbClr val="CC99FF"/>
    <a:srgbClr val="0066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60452" autoAdjust="0"/>
  </p:normalViewPr>
  <p:slideViewPr>
    <p:cSldViewPr>
      <p:cViewPr varScale="1">
        <p:scale>
          <a:sx n="57" d="100"/>
          <a:sy n="57" d="100"/>
        </p:scale>
        <p:origin x="23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notesViewPr>
    <p:cSldViewPr>
      <p:cViewPr>
        <p:scale>
          <a:sx n="75" d="100"/>
          <a:sy n="75" d="100"/>
        </p:scale>
        <p:origin x="4050" y="546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nyc</c:v>
                </c:pt>
              </c:strCache>
            </c:strRef>
          </c:tx>
          <c:spPr>
            <a:ln w="60325"/>
          </c:spPr>
          <c:marker>
            <c:symbol val="none"/>
          </c:marker>
          <c:dLbls>
            <c:delete val="1"/>
          </c:dLbls>
          <c:cat>
            <c:strRef>
              <c:f>Sheet1!$B$1:$AB$1</c:f>
              <c:strCach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strCache>
            </c:strRef>
          </c:cat>
          <c:val>
            <c:numRef>
              <c:f>Sheet1!$B$2:$AB$2</c:f>
              <c:numCache>
                <c:formatCode>General</c:formatCode>
                <c:ptCount val="27"/>
                <c:pt idx="0">
                  <c:v>11.6</c:v>
                </c:pt>
                <c:pt idx="1">
                  <c:v>11.4</c:v>
                </c:pt>
                <c:pt idx="2">
                  <c:v>10.199999999999999</c:v>
                </c:pt>
                <c:pt idx="3">
                  <c:v>10.199999999999999</c:v>
                </c:pt>
                <c:pt idx="4">
                  <c:v>9</c:v>
                </c:pt>
                <c:pt idx="5">
                  <c:v>8.8000000000000007</c:v>
                </c:pt>
                <c:pt idx="6">
                  <c:v>7.8</c:v>
                </c:pt>
                <c:pt idx="7">
                  <c:v>7.1</c:v>
                </c:pt>
                <c:pt idx="8">
                  <c:v>6.8</c:v>
                </c:pt>
                <c:pt idx="9">
                  <c:v>6.9</c:v>
                </c:pt>
                <c:pt idx="10">
                  <c:v>6.7</c:v>
                </c:pt>
                <c:pt idx="11">
                  <c:v>6.1</c:v>
                </c:pt>
                <c:pt idx="12">
                  <c:v>6</c:v>
                </c:pt>
                <c:pt idx="13">
                  <c:v>6.5</c:v>
                </c:pt>
                <c:pt idx="14">
                  <c:v>6.1</c:v>
                </c:pt>
                <c:pt idx="15">
                  <c:v>6</c:v>
                </c:pt>
                <c:pt idx="16">
                  <c:v>5.9</c:v>
                </c:pt>
                <c:pt idx="17">
                  <c:v>5.4</c:v>
                </c:pt>
                <c:pt idx="18">
                  <c:v>5.5</c:v>
                </c:pt>
                <c:pt idx="19">
                  <c:v>5.3</c:v>
                </c:pt>
                <c:pt idx="20">
                  <c:v>4.9000000000000004</c:v>
                </c:pt>
                <c:pt idx="21">
                  <c:v>4.7</c:v>
                </c:pt>
                <c:pt idx="22">
                  <c:v>4.7</c:v>
                </c:pt>
                <c:pt idx="23">
                  <c:v>4.5999999999999996</c:v>
                </c:pt>
                <c:pt idx="24">
                  <c:v>4.2</c:v>
                </c:pt>
                <c:pt idx="25">
                  <c:v>4.3</c:v>
                </c:pt>
                <c:pt idx="26">
                  <c:v>4.0999999999999996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B42-417F-8EFF-757D1A02BE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9851720"/>
        <c:axId val="179852112"/>
      </c:lineChart>
      <c:catAx>
        <c:axId val="179851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9852112"/>
        <c:crosses val="autoZero"/>
        <c:auto val="1"/>
        <c:lblAlgn val="ctr"/>
        <c:lblOffset val="100"/>
        <c:noMultiLvlLbl val="0"/>
      </c:catAx>
      <c:valAx>
        <c:axId val="179852112"/>
        <c:scaling>
          <c:orientation val="minMax"/>
          <c:max val="1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Rate per 1,000 live births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9851720"/>
        <c:crosses val="autoZero"/>
        <c:crossBetween val="between"/>
        <c:majorUnit val="3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09544261512754E-2"/>
          <c:y val="4.4861391929187248E-2"/>
          <c:w val="0.89151515151515148"/>
          <c:h val="0.73009523056198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 Overall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D9-4458-9709-14F06D7366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Black, non-Hispanic</c:v>
                </c:pt>
                <c:pt idx="1">
                  <c:v>Puerto Rican</c:v>
                </c:pt>
                <c:pt idx="2">
                  <c:v>Other Hispanic</c:v>
                </c:pt>
                <c:pt idx="3">
                  <c:v>Asian/Pacific Islander</c:v>
                </c:pt>
                <c:pt idx="4">
                  <c:v>White, non-Hispanic</c:v>
                </c:pt>
                <c:pt idx="5">
                  <c:v>NYC 
Overall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8</c:v>
                </c:pt>
                <c:pt idx="1">
                  <c:v>3.4</c:v>
                </c:pt>
                <c:pt idx="2">
                  <c:v>3.8</c:v>
                </c:pt>
                <c:pt idx="3">
                  <c:v>2.9</c:v>
                </c:pt>
                <c:pt idx="4">
                  <c:v>2.6</c:v>
                </c:pt>
                <c:pt idx="5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D9-4458-9709-14F06D7366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7243432"/>
        <c:axId val="177243824"/>
      </c:barChart>
      <c:catAx>
        <c:axId val="177243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7243824"/>
        <c:crosses val="autoZero"/>
        <c:auto val="1"/>
        <c:lblAlgn val="ctr"/>
        <c:lblOffset val="100"/>
        <c:noMultiLvlLbl val="0"/>
      </c:catAx>
      <c:valAx>
        <c:axId val="1772438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Rate per 1,000 live births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77243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519976669582968E-2"/>
          <c:y val="5.0473457250976198E-2"/>
          <c:w val="0.89796150481189851"/>
          <c:h val="0.8431732650045967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Black, non-Hispanic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Sheet1!$B$1:$R$1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Sheet1!$B$2:$R$2</c:f>
              <c:numCache>
                <c:formatCode>0.0</c:formatCode>
                <c:ptCount val="17"/>
                <c:pt idx="0">
                  <c:v>11.131725417439704</c:v>
                </c:pt>
                <c:pt idx="1">
                  <c:v>10.023970363913707</c:v>
                </c:pt>
                <c:pt idx="2">
                  <c:v>10.133594004561745</c:v>
                </c:pt>
                <c:pt idx="3">
                  <c:v>11.333738109694394</c:v>
                </c:pt>
                <c:pt idx="4">
                  <c:v>11.613297565282352</c:v>
                </c:pt>
                <c:pt idx="5">
                  <c:v>9.7459823742871947</c:v>
                </c:pt>
                <c:pt idx="6">
                  <c:v>10.454998796299481</c:v>
                </c:pt>
                <c:pt idx="7">
                  <c:v>9.8000000000000007</c:v>
                </c:pt>
                <c:pt idx="8">
                  <c:v>10.173</c:v>
                </c:pt>
                <c:pt idx="9">
                  <c:v>9.4508299999999998</c:v>
                </c:pt>
                <c:pt idx="10">
                  <c:v>8.6</c:v>
                </c:pt>
                <c:pt idx="11" formatCode="General">
                  <c:v>8.1</c:v>
                </c:pt>
                <c:pt idx="12" formatCode="General">
                  <c:v>8.5</c:v>
                </c:pt>
                <c:pt idx="13" formatCode="General">
                  <c:v>8.3000000000000007</c:v>
                </c:pt>
                <c:pt idx="14" formatCode="General">
                  <c:v>7.6</c:v>
                </c:pt>
                <c:pt idx="15" formatCode="General">
                  <c:v>8</c:v>
                </c:pt>
                <c:pt idx="16" formatCode="General">
                  <c:v>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White, non-Hispanic</c:v>
                </c:pt>
              </c:strCache>
            </c:strRef>
          </c:tx>
          <c:spPr>
            <a:ln w="57150">
              <a:solidFill>
                <a:schemeClr val="tx2"/>
              </a:solidFill>
            </a:ln>
          </c:spPr>
          <c:marker>
            <c:symbol val="none"/>
          </c:marker>
          <c:cat>
            <c:strRef>
              <c:f>Sheet1!$B$1:$R$1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Sheet1!$B$3:$R$3</c:f>
              <c:numCache>
                <c:formatCode>0.0</c:formatCode>
                <c:ptCount val="17"/>
                <c:pt idx="0">
                  <c:v>4.4895515890291691</c:v>
                </c:pt>
                <c:pt idx="1">
                  <c:v>4.2098357070610426</c:v>
                </c:pt>
                <c:pt idx="2">
                  <c:v>4.060913705583757</c:v>
                </c:pt>
                <c:pt idx="3">
                  <c:v>3.8402861802304171</c:v>
                </c:pt>
                <c:pt idx="4">
                  <c:v>3.4785841365941743</c:v>
                </c:pt>
                <c:pt idx="5">
                  <c:v>4.7670058918050344</c:v>
                </c:pt>
                <c:pt idx="6">
                  <c:v>3.7927336454709528</c:v>
                </c:pt>
                <c:pt idx="7">
                  <c:v>3.9</c:v>
                </c:pt>
                <c:pt idx="8">
                  <c:v>3.25665</c:v>
                </c:pt>
                <c:pt idx="9">
                  <c:v>3.4080900000000001</c:v>
                </c:pt>
                <c:pt idx="10">
                  <c:v>2.8</c:v>
                </c:pt>
                <c:pt idx="11" formatCode="General">
                  <c:v>3.1</c:v>
                </c:pt>
                <c:pt idx="12" formatCode="General">
                  <c:v>2.7</c:v>
                </c:pt>
                <c:pt idx="13">
                  <c:v>3</c:v>
                </c:pt>
                <c:pt idx="14" formatCode="General">
                  <c:v>2.6</c:v>
                </c:pt>
                <c:pt idx="15" formatCode="General">
                  <c:v>2.7</c:v>
                </c:pt>
                <c:pt idx="16" formatCode="General">
                  <c:v>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245784"/>
        <c:axId val="177245000"/>
      </c:lineChart>
      <c:catAx>
        <c:axId val="177245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77245000"/>
        <c:crosses val="autoZero"/>
        <c:auto val="1"/>
        <c:lblAlgn val="ctr"/>
        <c:lblOffset val="100"/>
        <c:noMultiLvlLbl val="0"/>
      </c:catAx>
      <c:valAx>
        <c:axId val="17724500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177245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0.09402</cdr:x>
      <cdr:y>0.23571</cdr:y>
    </cdr:from>
    <cdr:to>
      <cdr:x>0.30698</cdr:x>
      <cdr:y>0.48293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="" xmlns:a16="http://schemas.microsoft.com/office/drawing/2014/main" id="{66018660-1827-4798-A6AB-478AA227EBD2}"/>
            </a:ext>
          </a:extLst>
        </cdr:cNvPr>
        <cdr:cNvGrpSpPr/>
      </cdr:nvGrpSpPr>
      <cdr:grpSpPr>
        <a:xfrm xmlns:a="http://schemas.openxmlformats.org/drawingml/2006/main">
          <a:off x="838226" y="1030893"/>
          <a:ext cx="1898623" cy="1081232"/>
          <a:chOff x="1498600" y="1727200"/>
          <a:chExt cx="1752600" cy="1118922"/>
        </a:xfrm>
      </cdr:grpSpPr>
      <cdr:sp macro="" textlink="">
        <cdr:nvSpPr>
          <cdr:cNvPr id="2" name="Line 41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 flipV="1">
            <a:off x="1727200" y="1727200"/>
            <a:ext cx="0" cy="3048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762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cdr:spPr>
        <cdr:txBody>
          <a:bodyPr xmlns:a="http://schemas.openxmlformats.org/drawingml/2006/main"/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3" name="Text Box 4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1498600" y="2184400"/>
            <a:ext cx="1752600" cy="66172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cdr:spPr>
        <cdr:txBody>
          <a:bodyPr xmlns:a="http://schemas.openxmlformats.org/drawingml/2006/main">
            <a:sp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NYC IMR=11.6</a:t>
            </a:r>
          </a:p>
          <a:p xmlns:a="http://schemas.openxmlformats.org/drawingml/2006/main"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  <a:latin typeface="+mn-lt"/>
              </a:rPr>
              <a:t>(1620 deaths)</a:t>
            </a:r>
          </a:p>
        </cdr:txBody>
      </cdr:sp>
    </cdr:grpSp>
  </cdr:relSizeAnchor>
  <cdr:relSizeAnchor xmlns:cdr="http://schemas.openxmlformats.org/drawingml/2006/chartDrawing">
    <cdr:from>
      <cdr:x>0.13889</cdr:x>
      <cdr:y>0.63978</cdr:y>
    </cdr:from>
    <cdr:to>
      <cdr:x>0.57407</cdr:x>
      <cdr:y>0.79937</cdr:y>
    </cdr:to>
    <cdr:sp macro="" textlink="">
      <cdr:nvSpPr>
        <cdr:cNvPr id="5" name="Text Box 4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43000" y="2895600"/>
          <a:ext cx="3581400" cy="7223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sq">
          <a:solidFill>
            <a:schemeClr val="tx1"/>
          </a:solidFill>
          <a:miter lim="800000"/>
          <a:headEnd type="none" w="sm" len="sm"/>
          <a:tailEnd type="none" w="sm" len="sm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pPr eaLnBrk="1" hangingPunct="1">
            <a:spcBef>
              <a:spcPct val="25000"/>
            </a:spcBef>
            <a:buFontTx/>
            <a:buChar char="•"/>
          </a:pPr>
          <a:r>
            <a:rPr lang="en-US" sz="1800" dirty="0"/>
            <a:t>Healthy People 2020 Goal: </a:t>
          </a:r>
          <a:r>
            <a:rPr lang="en-US" sz="1800" b="1" dirty="0"/>
            <a:t>6.0</a:t>
          </a:r>
        </a:p>
        <a:p xmlns:a="http://schemas.openxmlformats.org/drawingml/2006/main">
          <a:pPr eaLnBrk="1" hangingPunct="1">
            <a:spcBef>
              <a:spcPct val="25000"/>
            </a:spcBef>
            <a:buFontTx/>
            <a:buChar char="•"/>
          </a:pPr>
          <a:r>
            <a:rPr lang="en-US" sz="1800" dirty="0"/>
            <a:t>2013 US IMR: 5.96</a:t>
          </a:r>
        </a:p>
      </cdr:txBody>
    </cdr:sp>
  </cdr:relSizeAnchor>
  <cdr:relSizeAnchor xmlns:cdr="http://schemas.openxmlformats.org/drawingml/2006/chartDrawing">
    <cdr:from>
      <cdr:x>0.82051</cdr:x>
      <cdr:y>0.63412</cdr:y>
    </cdr:from>
    <cdr:to>
      <cdr:x>0.99643</cdr:x>
      <cdr:y>0.84158</cdr:y>
    </cdr:to>
    <cdr:grpSp>
      <cdr:nvGrpSpPr>
        <cdr:cNvPr id="6" name="Group 5">
          <a:extLst xmlns:a="http://schemas.openxmlformats.org/drawingml/2006/main">
            <a:ext uri="{FF2B5EF4-FFF2-40B4-BE49-F238E27FC236}">
              <a16:creationId xmlns="" xmlns:a16="http://schemas.microsoft.com/office/drawing/2014/main" id="{E8A7F6AD-FE03-4441-9C68-C180E419F400}"/>
            </a:ext>
          </a:extLst>
        </cdr:cNvPr>
        <cdr:cNvGrpSpPr/>
      </cdr:nvGrpSpPr>
      <cdr:grpSpPr>
        <a:xfrm xmlns:a="http://schemas.openxmlformats.org/drawingml/2006/main">
          <a:off x="7315175" y="2773364"/>
          <a:ext cx="1568397" cy="907340"/>
          <a:chOff x="6934200" y="3784420"/>
          <a:chExt cx="1447800" cy="938984"/>
        </a:xfrm>
      </cdr:grpSpPr>
      <cdr:sp macro="" textlink="">
        <cdr:nvSpPr>
          <cdr:cNvPr id="7" name="Text Box 18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934200" y="4038600"/>
            <a:ext cx="1447800" cy="68480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cdr:spPr>
        <cdr:txBody>
          <a:bodyPr xmlns:a="http://schemas.openxmlformats.org/drawingml/2006/main">
            <a:sp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pPr algn="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</a:rPr>
              <a:t>NYC </a:t>
            </a:r>
            <a:r>
              <a:rPr lang="en-US" sz="1600" b="1" dirty="0" smtClean="0">
                <a:solidFill>
                  <a:srgbClr val="FF0000"/>
                </a:solidFill>
              </a:rPr>
              <a:t>IMR=4.1</a:t>
            </a:r>
            <a:endParaRPr lang="en-US" sz="1600" b="1" dirty="0">
              <a:solidFill>
                <a:srgbClr val="FF0000"/>
              </a:solidFill>
            </a:endParaRPr>
          </a:p>
          <a:p xmlns:a="http://schemas.openxmlformats.org/drawingml/2006/main">
            <a:pPr algn="r"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</a:rPr>
              <a:t>(491 </a:t>
            </a:r>
            <a:r>
              <a:rPr lang="en-US" sz="1400" b="1" dirty="0">
                <a:solidFill>
                  <a:srgbClr val="FF0000"/>
                </a:solidFill>
              </a:rPr>
              <a:t>deaths)</a:t>
            </a:r>
          </a:p>
        </cdr:txBody>
      </cdr:sp>
      <cdr:sp macro="" textlink="">
        <cdr:nvSpPr>
          <cdr:cNvPr id="8" name="Line 19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 flipV="1">
            <a:off x="8153400" y="3784420"/>
            <a:ext cx="11788" cy="17798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762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cdr:spPr>
        <cdr:txBody>
          <a:bodyPr xmlns:a="http://schemas.openxmlformats.org/drawingml/2006/main"/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0.24692</cdr:x>
      <cdr:y>0.10703</cdr:y>
    </cdr:from>
    <cdr:to>
      <cdr:x>0.24692</cdr:x>
      <cdr:y>0.10703</cdr:y>
    </cdr:to>
    <cdr:grpSp>
      <cdr:nvGrpSpPr>
        <cdr:cNvPr id="12" name="Group 11">
          <a:extLst xmlns:a="http://schemas.openxmlformats.org/drawingml/2006/main">
            <a:ext uri="{FF2B5EF4-FFF2-40B4-BE49-F238E27FC236}">
              <a16:creationId xmlns="" xmlns:a16="http://schemas.microsoft.com/office/drawing/2014/main" id="{4F11D260-4717-4D3F-AD5F-D8605AC8E076}"/>
            </a:ext>
          </a:extLst>
        </cdr:cNvPr>
        <cdr:cNvGrpSpPr/>
      </cdr:nvGrpSpPr>
      <cdr:grpSpPr>
        <a:xfrm xmlns:a="http://schemas.openxmlformats.org/drawingml/2006/main">
          <a:off x="2201391" y="468103"/>
          <a:ext cx="0" cy="0"/>
          <a:chOff x="2201391" y="468103"/>
          <a:chExt cx="0" cy="0"/>
        </a:xfrm>
      </cdr:grpSpPr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0.62281</cdr:x>
      <cdr:y>0.24242</cdr:y>
    </cdr:from>
    <cdr:to>
      <cdr:x>0.89133</cdr:x>
      <cdr:y>0.3266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0200" y="1219200"/>
          <a:ext cx="2332580" cy="423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Black, non-Hispanic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0.15789</cdr:x>
      <cdr:y>0.5303</cdr:y>
    </cdr:from>
    <cdr:to>
      <cdr:x>0.4264</cdr:x>
      <cdr:y>0.61449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71600" y="2667000"/>
          <a:ext cx="2332493" cy="423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/>
            <a:t>White, non-Hispanic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0.10429</cdr:x>
      <cdr:y>0.23571</cdr:y>
    </cdr:from>
    <cdr:to>
      <cdr:x>0.10429</cdr:x>
      <cdr:y>0.6061</cdr:y>
    </cdr:to>
    <cdr:grpSp>
      <cdr:nvGrpSpPr>
        <cdr:cNvPr id="11" name="Group 10"/>
        <cdr:cNvGrpSpPr/>
      </cdr:nvGrpSpPr>
      <cdr:grpSpPr>
        <a:xfrm xmlns:a="http://schemas.openxmlformats.org/drawingml/2006/main">
          <a:off x="905946" y="1185433"/>
          <a:ext cx="0" cy="1862765"/>
          <a:chOff x="1066800" y="990600"/>
          <a:chExt cx="0" cy="1752600"/>
        </a:xfrm>
      </cdr:grpSpPr>
      <cdr:cxnSp macro="">
        <cdr:nvCxnSpPr>
          <cdr:cNvPr id="5" name="Straight Arrow Connector 4"/>
          <cdr:cNvCxnSpPr/>
        </cdr:nvCxnSpPr>
        <cdr:spPr bwMode="auto">
          <a:xfrm xmlns:a="http://schemas.openxmlformats.org/drawingml/2006/main">
            <a:off x="1066800" y="990600"/>
            <a:ext cx="0" cy="1752600"/>
          </a:xfrm>
          <a:prstGeom xmlns:a="http://schemas.openxmlformats.org/drawingml/2006/main" prst="straightConnector1">
            <a:avLst/>
          </a:prstGeom>
          <a:solidFill xmlns:a="http://schemas.openxmlformats.org/drawingml/2006/main">
            <a:schemeClr val="accent1"/>
          </a:solidFill>
          <a:ln xmlns:a="http://schemas.openxmlformats.org/drawingml/2006/main" w="12700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 xmlns:a="http://schemas.openxmlformats.org/drawingml/2006/main"/>
        </cdr:spPr>
      </cdr:cxnSp>
    </cdr:grpSp>
  </cdr:relSizeAnchor>
  <cdr:relSizeAnchor xmlns:cdr="http://schemas.openxmlformats.org/drawingml/2006/chartDrawing">
    <cdr:from>
      <cdr:x>0.96121</cdr:x>
      <cdr:y>0.43774</cdr:y>
    </cdr:from>
    <cdr:to>
      <cdr:x>0.96121</cdr:x>
      <cdr:y>0.72396</cdr:y>
    </cdr:to>
    <cdr:grpSp>
      <cdr:nvGrpSpPr>
        <cdr:cNvPr id="17" name="Group 16"/>
        <cdr:cNvGrpSpPr/>
      </cdr:nvGrpSpPr>
      <cdr:grpSpPr>
        <a:xfrm xmlns:a="http://schemas.openxmlformats.org/drawingml/2006/main">
          <a:off x="8349839" y="2201482"/>
          <a:ext cx="0" cy="1439458"/>
          <a:chOff x="7772367" y="1787809"/>
          <a:chExt cx="25" cy="1590839"/>
        </a:xfrm>
      </cdr:grpSpPr>
      <cdr:cxnSp macro="">
        <cdr:nvCxnSpPr>
          <cdr:cNvPr id="13" name="Straight Arrow Connector 12"/>
          <cdr:cNvCxnSpPr/>
        </cdr:nvCxnSpPr>
        <cdr:spPr bwMode="auto">
          <a:xfrm xmlns:a="http://schemas.openxmlformats.org/drawingml/2006/main" flipH="1">
            <a:off x="7772367" y="1787809"/>
            <a:ext cx="25" cy="1590839"/>
          </a:xfrm>
          <a:prstGeom xmlns:a="http://schemas.openxmlformats.org/drawingml/2006/main" prst="straightConnector1">
            <a:avLst/>
          </a:prstGeom>
          <a:solidFill xmlns:a="http://schemas.openxmlformats.org/drawingml/2006/main">
            <a:schemeClr val="accent1"/>
          </a:solidFill>
          <a:ln xmlns:a="http://schemas.openxmlformats.org/drawingml/2006/main" w="12700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 xmlns:a="http://schemas.openxmlformats.org/drawingml/2006/main"/>
        </cdr:spPr>
      </cdr:cxn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8" tIns="46649" rIns="93298" bIns="46649" numCol="1" anchor="t" anchorCtr="0" compatLnSpc="1">
            <a:prstTxWarp prst="textNoShape">
              <a:avLst/>
            </a:prstTxWarp>
          </a:bodyPr>
          <a:lstStyle>
            <a:lvl1pPr defTabSz="93316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122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8" tIns="46649" rIns="93298" bIns="46649" numCol="1" anchor="t" anchorCtr="0" compatLnSpc="1">
            <a:prstTxWarp prst="textNoShape">
              <a:avLst/>
            </a:prstTxWarp>
          </a:bodyPr>
          <a:lstStyle>
            <a:lvl1pPr algn="r" defTabSz="93316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43330"/>
            <a:ext cx="3043979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8" tIns="46649" rIns="93298" bIns="46649" numCol="1" anchor="b" anchorCtr="0" compatLnSpc="1">
            <a:prstTxWarp prst="textNoShape">
              <a:avLst/>
            </a:prstTxWarp>
          </a:bodyPr>
          <a:lstStyle>
            <a:lvl1pPr defTabSz="93316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122" y="8843330"/>
            <a:ext cx="3043979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8" tIns="46649" rIns="93298" bIns="46649" numCol="1" anchor="b" anchorCtr="0" compatLnSpc="1">
            <a:prstTxWarp prst="textNoShape">
              <a:avLst/>
            </a:prstTxWarp>
          </a:bodyPr>
          <a:lstStyle>
            <a:lvl1pPr algn="r" defTabSz="93316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B2839C2-EA9A-4536-A25A-2FFDCF3DD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79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43979" cy="4657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98" tIns="46649" rIns="93298" bIns="46649" numCol="1" anchor="t" anchorCtr="0" compatLnSpc="1">
            <a:prstTxWarp prst="textNoShape">
              <a:avLst/>
            </a:prstTxWarp>
          </a:bodyPr>
          <a:lstStyle>
            <a:lvl1pPr defTabSz="93316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122" y="0"/>
            <a:ext cx="3043979" cy="4657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98" tIns="46649" rIns="93298" bIns="46649" numCol="1" anchor="t" anchorCtr="0" compatLnSpc="1">
            <a:prstTxWarp prst="textNoShape">
              <a:avLst/>
            </a:prstTxWarp>
          </a:bodyPr>
          <a:lstStyle>
            <a:lvl1pPr algn="r" defTabSz="93316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734" y="4422462"/>
            <a:ext cx="5149637" cy="418877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98" tIns="46649" rIns="93298" bIns="46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43330"/>
            <a:ext cx="3043979" cy="46577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98" tIns="46649" rIns="93298" bIns="46649" numCol="1" anchor="b" anchorCtr="0" compatLnSpc="1">
            <a:prstTxWarp prst="textNoShape">
              <a:avLst/>
            </a:prstTxWarp>
          </a:bodyPr>
          <a:lstStyle>
            <a:lvl1pPr defTabSz="93316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122" y="8843330"/>
            <a:ext cx="3043979" cy="46577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98" tIns="46649" rIns="93298" bIns="46649" numCol="1" anchor="b" anchorCtr="0" compatLnSpc="1">
            <a:prstTxWarp prst="textNoShape">
              <a:avLst/>
            </a:prstTxWarp>
          </a:bodyPr>
          <a:lstStyle>
            <a:lvl1pPr algn="r" defTabSz="93316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1726CA9-F089-4B3F-96EC-78579B0ED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98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9F8D7-B2FA-4107-AE97-D842DD30F7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90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726CA9-F089-4B3F-96EC-78579B0EDE6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7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9F8D7-B2FA-4107-AE97-D842DD30F7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81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63864-538D-4CAD-A9EB-005F67837B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90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9F8D7-B2FA-4107-AE97-D842DD30F7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69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9059" lvl="1" defTabSz="953891">
              <a:buSzPct val="100000"/>
            </a:pPr>
            <a:endParaRPr dirty="0"/>
          </a:p>
          <a:p>
            <a:pPr marL="171707" indent="-171707" defTabSz="953891">
              <a:buSzPct val="100000"/>
              <a:buChar char="-"/>
            </a:pPr>
            <a:endParaRPr dirty="0"/>
          </a:p>
          <a:p>
            <a:pPr marL="0" indent="0" defTabSz="953891">
              <a:buSzPct val="100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1541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9F8D7-B2FA-4107-AE97-D842DD30F7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43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726CA9-F089-4B3F-96EC-78579B0EDE6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16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9F8D7-B2FA-4107-AE97-D842DD30F7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55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9F8D7-B2FA-4107-AE97-D842DD30F7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29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0088"/>
            <a:ext cx="4660900" cy="3495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1300" lvl="1" indent="-343414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F2A17-7C06-48CA-880C-72CECBAB7D7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96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726CA9-F089-4B3F-96EC-78579B0EDE6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94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47">
              <a:defRPr sz="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72745" indent="-298082" defTabSz="950947">
              <a:defRPr sz="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90709" indent="-238142" defTabSz="950947">
              <a:defRPr sz="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65371" indent="-238142" defTabSz="950947">
              <a:defRPr sz="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141655" indent="-238142" defTabSz="950947">
              <a:defRPr sz="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608218" indent="-238142" defTabSz="95094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3074781" indent="-238142" defTabSz="95094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541344" indent="-238142" defTabSz="95094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4007907" indent="-238142" defTabSz="95094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EB204E67-63E7-4BB2-84B5-B595B2C8E5C3}" type="slidenum">
              <a:rPr lang="en-US" altLang="en-US" sz="1200">
                <a:solidFill>
                  <a:prstClr val="black"/>
                </a:solidFill>
              </a:rPr>
              <a:pPr/>
              <a:t>20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94381" lvl="1" indent="-174961" defTabSz="971968">
              <a:buFontTx/>
              <a:buChar char="-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8837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90766" lvl="1" indent="-171707" defTabSz="953891">
              <a:buSzPct val="100000"/>
              <a:buChar char="-"/>
              <a:defRPr>
                <a:solidFill>
                  <a:srgbClr val="FF0000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6455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90766" lvl="1" indent="-171707" defTabSz="953891">
              <a:buSzPct val="100000"/>
              <a:buChar char="-"/>
              <a:defRPr>
                <a:solidFill>
                  <a:srgbClr val="FF0000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6691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9059" lvl="1" defTabSz="953891">
              <a:buSzPct val="100000"/>
            </a:pPr>
            <a:endParaRPr dirty="0"/>
          </a:p>
          <a:p>
            <a:pPr marL="171707" indent="-171707" defTabSz="953891">
              <a:buSzPct val="100000"/>
              <a:buChar char="-"/>
            </a:pPr>
            <a:endParaRPr dirty="0"/>
          </a:p>
          <a:p>
            <a:pPr marL="171707" indent="-171707" defTabSz="953891">
              <a:buSzPct val="100000"/>
              <a:buChar char="-"/>
            </a:pPr>
            <a:endParaRPr dirty="0"/>
          </a:p>
          <a:p>
            <a:pPr marL="190766" lvl="1" indent="-171707" defTabSz="953891">
              <a:buSzPct val="100000"/>
              <a:buChar char="-"/>
              <a:defRPr>
                <a:solidFill>
                  <a:srgbClr val="FF0000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7818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9059" lvl="1" defTabSz="953891">
              <a:buSzPct val="100000"/>
            </a:pPr>
            <a:endParaRPr dirty="0"/>
          </a:p>
          <a:p>
            <a:pPr marL="171707" indent="-171707" defTabSz="953891">
              <a:buSzPct val="100000"/>
              <a:buChar char="-"/>
            </a:pPr>
            <a:endParaRPr dirty="0"/>
          </a:p>
          <a:p>
            <a:pPr marL="171707" indent="-171707" defTabSz="953891">
              <a:buSzPct val="100000"/>
              <a:buChar char="-"/>
            </a:pPr>
            <a:endParaRPr dirty="0"/>
          </a:p>
          <a:p>
            <a:pPr marL="190766" lvl="1" indent="-171707" defTabSz="953891">
              <a:buSzPct val="100000"/>
              <a:buChar char="-"/>
              <a:defRPr>
                <a:solidFill>
                  <a:srgbClr val="FF0000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69613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7388"/>
            <a:ext cx="4578350" cy="3433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80A35-68D4-4EC6-BE6B-CB01C497B40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8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9059" lvl="1" indent="0" defTabSz="953891">
              <a:buSzPct val="100000"/>
              <a:buNone/>
              <a:defRPr>
                <a:solidFill>
                  <a:srgbClr val="FF0000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76896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9F8D7-B2FA-4107-AE97-D842DD30F7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6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7066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9F8D7-B2FA-4107-AE97-D842DD30F7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9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7052">
              <a:lnSpc>
                <a:spcPct val="150000"/>
              </a:lnSpc>
              <a:defRPr/>
            </a:pPr>
            <a:endParaRPr kumimoji="1" lang="en-US" kern="1200" dirty="0">
              <a:solidFill>
                <a:schemeClr val="tx1"/>
              </a:solidFill>
              <a:latin typeface="+mn-lt"/>
            </a:endParaRPr>
          </a:p>
          <a:p>
            <a:pPr defTabSz="9346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9F8D7-B2FA-4107-AE97-D842DD30F7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92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726CA9-F089-4B3F-96EC-78579B0EDE6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2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9F8D7-B2FA-4107-AE97-D842DD30F7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73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0813" y="1165225"/>
            <a:ext cx="4194175" cy="3146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9F8D7-B2FA-4107-AE97-D842DD30F7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61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8647">
              <a:buFont typeface="Arial"/>
              <a:buNone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59DEC-A340-48A8-AF0A-493CF77FB5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67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924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85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21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5993A01-A5D7-4CC4-9A16-A94C29EAA4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23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406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73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9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64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42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65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333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96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801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94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204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41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4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94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09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07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8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54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838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1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78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6" y="6400832"/>
            <a:ext cx="841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54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kdavis2@health.nyc.gov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8100" y="319651"/>
            <a:ext cx="9067800" cy="7852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Health Equity in Maternal and Infant Health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York State Perinatal Association Conference</a:t>
            </a:r>
          </a:p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June 7,  2018</a:t>
            </a:r>
          </a:p>
          <a:p>
            <a:pPr algn="ctr"/>
            <a:r>
              <a:rPr lang="en-US" sz="36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90738" y="3808274"/>
            <a:ext cx="496252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Kelly Davis, MPA</a:t>
            </a: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Director, NYC Birth Equity Initiative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Bureau of Maternal, Infant and Reproductive Health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Division of Family and Child Health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New York City Department of Health and Mental Hygiene</a:t>
            </a:r>
          </a:p>
          <a:p>
            <a:pPr algn="ctr"/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" name="Picture 4" descr="NYC Seal (DOH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2255006"/>
            <a:ext cx="14160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05100" y="5952377"/>
            <a:ext cx="3733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altLang="en-US" sz="1050" dirty="0"/>
              <a:t>CONFIDENTIAL AND PROPRIETARY</a:t>
            </a:r>
          </a:p>
          <a:p>
            <a:pPr>
              <a:buClrTx/>
            </a:pPr>
            <a:r>
              <a:rPr lang="en-US" altLang="en-US" sz="1050" dirty="0"/>
              <a:t>Any use of this material without specific permission of DOHMH is strictly prohibited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4" y="37011"/>
            <a:ext cx="8828832" cy="46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584" y="46482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NYC SMM </a:t>
            </a:r>
            <a:r>
              <a:rPr lang="en-US" sz="1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Surveillance Findings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, </a:t>
            </a:r>
            <a:r>
              <a:rPr lang="en-US" sz="1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2008-2012</a:t>
            </a:r>
            <a:endParaRPr lang="en-US" sz="16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41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2337" y="127196"/>
            <a:ext cx="8665464" cy="838200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Class ≠ Race</a:t>
            </a:r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Image result for serena willia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434976"/>
            <a:ext cx="9067800" cy="51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5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2" y="2057400"/>
            <a:ext cx="881432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1524000" y="3581400"/>
            <a:ext cx="6400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543800" y="3381375"/>
            <a:ext cx="457200" cy="276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4"/>
          <p:cNvSpPr/>
          <p:nvPr/>
        </p:nvSpPr>
        <p:spPr>
          <a:xfrm>
            <a:off x="2397350" y="6477000"/>
            <a:ext cx="4305023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  <a:r>
              <a:rPr sz="1100" dirty="0">
                <a:latin typeface="+mn-lt"/>
              </a:rPr>
              <a:t>Source: New York City Department of Health and Mental Hygiene (2016). </a:t>
            </a:r>
          </a:p>
          <a:p>
            <a:pPr>
              <a:defRPr sz="1400"/>
            </a:pPr>
            <a:r>
              <a:rPr sz="1100" dirty="0">
                <a:latin typeface="+mn-lt"/>
              </a:rPr>
              <a:t>Severe Maternal Morbidity in New York City, 2008-2012. New York, NY.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4835"/>
            <a:ext cx="930609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College-educated Black women had higher SMM rates than ALL other women with less than a high school education </a:t>
            </a:r>
          </a:p>
        </p:txBody>
      </p:sp>
    </p:spTree>
    <p:extLst>
      <p:ext uri="{BB962C8B-B14F-4D97-AF65-F5344CB8AC3E}">
        <p14:creationId xmlns:p14="http://schemas.microsoft.com/office/powerpoint/2010/main" val="14138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3505200"/>
            <a:ext cx="8991600" cy="1009650"/>
          </a:xfrm>
        </p:spPr>
        <p:txBody>
          <a:bodyPr>
            <a:noAutofit/>
          </a:bodyPr>
          <a:lstStyle/>
          <a:p>
            <a:pPr algn="ctr"/>
            <a:r>
              <a:rPr lang="en-US" sz="13800" dirty="0" smtClean="0"/>
              <a:t>RACISM</a:t>
            </a:r>
            <a:endParaRPr lang="en-US" sz="9600" dirty="0"/>
          </a:p>
        </p:txBody>
      </p:sp>
      <p:sp>
        <p:nvSpPr>
          <p:cNvPr id="2" name="Rectangle 1"/>
          <p:cNvSpPr/>
          <p:nvPr/>
        </p:nvSpPr>
        <p:spPr>
          <a:xfrm>
            <a:off x="2286000" y="30480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What’s Driving the Disparity?</a:t>
            </a:r>
          </a:p>
        </p:txBody>
      </p:sp>
    </p:spTree>
    <p:extLst>
      <p:ext uri="{BB962C8B-B14F-4D97-AF65-F5344CB8AC3E}">
        <p14:creationId xmlns:p14="http://schemas.microsoft.com/office/powerpoint/2010/main" val="377299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04800"/>
            <a:ext cx="8178800" cy="4600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2600" y="490537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J. Marion Sims Statue  </a:t>
            </a:r>
          </a:p>
          <a:p>
            <a:r>
              <a:rPr lang="en-US" sz="1200" dirty="0" smtClean="0">
                <a:latin typeface="+mn-lt"/>
              </a:rPr>
              <a:t>Photo: The Atlantic, 2018 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90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9999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endParaRPr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Image result for roseanne twit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6" t="6277" r="17391" b="17098"/>
          <a:stretch/>
        </p:blipFill>
        <p:spPr bwMode="auto">
          <a:xfrm>
            <a:off x="0" y="-5766"/>
            <a:ext cx="4660959" cy="29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ox news michelle obam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t="7550" r="1721"/>
          <a:stretch/>
        </p:blipFill>
        <p:spPr bwMode="auto">
          <a:xfrm>
            <a:off x="4614861" y="0"/>
            <a:ext cx="4529139" cy="30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62383" t="29650" r="20041" b="26034"/>
          <a:stretch/>
        </p:blipFill>
        <p:spPr>
          <a:xfrm>
            <a:off x="76200" y="3019426"/>
            <a:ext cx="4401138" cy="3566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56666" t="33021" r="20001" b="22008"/>
          <a:stretch/>
        </p:blipFill>
        <p:spPr>
          <a:xfrm>
            <a:off x="4477339" y="3265178"/>
            <a:ext cx="4646626" cy="287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603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>
                <a:latin typeface="+mn-lt"/>
              </a:rPr>
              <a:t>How Racism Shows Up</a:t>
            </a:r>
            <a:endParaRPr lang="en-US" sz="38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524000"/>
            <a:ext cx="39624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Drivers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5850" y="1524000"/>
            <a:ext cx="393382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Social Determinants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172" y="2552581"/>
            <a:ext cx="47135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prstClr val="black"/>
                </a:solidFill>
                <a:latin typeface="Calibri"/>
              </a:rPr>
              <a:t>Unsafe </a:t>
            </a:r>
            <a:r>
              <a:rPr lang="en-US" sz="2300" dirty="0">
                <a:solidFill>
                  <a:prstClr val="black"/>
                </a:solidFill>
                <a:latin typeface="Calibri"/>
              </a:rPr>
              <a:t>sleep conditions → </a:t>
            </a:r>
            <a:r>
              <a:rPr lang="en-US" sz="2300" dirty="0" smtClean="0">
                <a:solidFill>
                  <a:prstClr val="black"/>
                </a:solidFill>
                <a:latin typeface="Calibri"/>
              </a:rPr>
              <a:t>sleep-related </a:t>
            </a:r>
            <a:r>
              <a:rPr lang="en-US" sz="2300" dirty="0">
                <a:solidFill>
                  <a:prstClr val="black"/>
                </a:solidFill>
                <a:latin typeface="Calibri"/>
              </a:rPr>
              <a:t>injury deaths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7440" y="2419002"/>
            <a:ext cx="3510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Safe sleep and housing quality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778" y="2347295"/>
            <a:ext cx="5127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107440" y="4107282"/>
            <a:ext cx="3510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Toxic stress and trauma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7021" y="3733800"/>
            <a:ext cx="46427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  <a:latin typeface="Calibri"/>
              </a:rPr>
              <a:t>Maternal stress and </a:t>
            </a:r>
            <a:r>
              <a:rPr lang="en-US" sz="2300" dirty="0" smtClean="0">
                <a:solidFill>
                  <a:prstClr val="black"/>
                </a:solidFill>
                <a:latin typeface="Calibri"/>
              </a:rPr>
              <a:t>depression</a:t>
            </a:r>
            <a:endParaRPr lang="en-US" sz="23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solidFill>
                  <a:prstClr val="black"/>
                </a:solidFill>
                <a:latin typeface="Calibri"/>
              </a:rPr>
              <a:t>    → LBW, preterm birth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272" y="5257800"/>
            <a:ext cx="43597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  <a:latin typeface="Calibri"/>
              </a:rPr>
              <a:t>Chronic health conditions </a:t>
            </a:r>
            <a:r>
              <a:rPr lang="en-US" sz="2300" dirty="0" smtClean="0">
                <a:solidFill>
                  <a:prstClr val="black"/>
                </a:solidFill>
                <a:latin typeface="Calibri"/>
              </a:rPr>
              <a:t>→ </a:t>
            </a:r>
            <a:r>
              <a:rPr lang="en-US" sz="2300" dirty="0">
                <a:solidFill>
                  <a:prstClr val="black"/>
                </a:solidFill>
                <a:latin typeface="Calibri"/>
              </a:rPr>
              <a:t>LBW, preterm </a:t>
            </a:r>
            <a:r>
              <a:rPr lang="en-US" sz="2300" dirty="0" smtClean="0">
                <a:solidFill>
                  <a:prstClr val="black"/>
                </a:solidFill>
                <a:latin typeface="Calibri"/>
              </a:rPr>
              <a:t>birth, SMM </a:t>
            </a:r>
            <a:endParaRPr lang="en-US" sz="2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8829" y="5490542"/>
            <a:ext cx="3510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Women’s health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778" y="5120098"/>
            <a:ext cx="5127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778" y="3714506"/>
            <a:ext cx="5127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8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9268" y="127196"/>
            <a:ext cx="8665464" cy="838200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Birth Equity in NYC</a:t>
            </a:r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9308" y="1092592"/>
            <a:ext cx="9114692" cy="4937234"/>
          </a:xfrm>
        </p:spPr>
        <p:txBody>
          <a:bodyPr>
            <a:noAutofit/>
          </a:bodyPr>
          <a:lstStyle/>
          <a:p>
            <a:endParaRPr lang="en-US" sz="1000" dirty="0" smtClean="0">
              <a:latin typeface="+mj-lt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+mj-lt"/>
              </a:rPr>
              <a:t>New  York City has adopted a comprehensive </a:t>
            </a:r>
            <a:r>
              <a:rPr lang="en-US" sz="2800" dirty="0">
                <a:latin typeface="+mj-lt"/>
              </a:rPr>
              <a:t>approach to address the </a:t>
            </a:r>
            <a:r>
              <a:rPr lang="en-US" sz="2800" b="1" dirty="0">
                <a:latin typeface="+mj-lt"/>
              </a:rPr>
              <a:t>root causes of persistent, unacceptable and preventable racial/ethnic disparities</a:t>
            </a:r>
            <a:r>
              <a:rPr lang="en-US" sz="2800" dirty="0">
                <a:latin typeface="+mj-lt"/>
              </a:rPr>
              <a:t> in infant mortality and severe maternal </a:t>
            </a:r>
            <a:r>
              <a:rPr lang="en-US" sz="2800" dirty="0" smtClean="0">
                <a:latin typeface="+mj-lt"/>
              </a:rPr>
              <a:t>morbidity. </a:t>
            </a:r>
            <a:endParaRPr lang="en-US" sz="2400" dirty="0" smtClean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200400"/>
            <a:ext cx="67818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lvl="4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-35169" y="2057400"/>
            <a:ext cx="4305665" cy="4525963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en-US" sz="3200" dirty="0"/>
              <a:t>Maternal Mortality and </a:t>
            </a:r>
            <a:r>
              <a:rPr lang="en-US" sz="3200" dirty="0" smtClean="0"/>
              <a:t>Morbidity Steering </a:t>
            </a:r>
            <a:r>
              <a:rPr lang="en-US" sz="3200" dirty="0"/>
              <a:t>and Review Committees (M3RC</a:t>
            </a:r>
            <a:r>
              <a:rPr lang="en-US" sz="3200" dirty="0" smtClean="0"/>
              <a:t>)</a:t>
            </a:r>
          </a:p>
          <a:p>
            <a:pPr lvl="2"/>
            <a:endParaRPr lang="en-US" sz="3200" dirty="0"/>
          </a:p>
          <a:p>
            <a:pPr lvl="2"/>
            <a:r>
              <a:rPr lang="en-US" sz="3200" dirty="0"/>
              <a:t>Severe Maternal Morbidity </a:t>
            </a:r>
            <a:r>
              <a:rPr lang="en-US" sz="3200" dirty="0" smtClean="0"/>
              <a:t>Project</a:t>
            </a:r>
          </a:p>
          <a:p>
            <a:pPr lvl="2"/>
            <a:endParaRPr lang="en-US" sz="3200" dirty="0"/>
          </a:p>
          <a:p>
            <a:pPr lvl="2"/>
            <a:r>
              <a:rPr lang="en-US" sz="3200" dirty="0"/>
              <a:t>Maternal </a:t>
            </a:r>
            <a:r>
              <a:rPr lang="en-US" sz="3200" dirty="0" smtClean="0"/>
              <a:t>Care Connection</a:t>
            </a:r>
            <a:endParaRPr lang="en-US" sz="3200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NYC Initiatives Explicitly Aimed at </a:t>
            </a: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MM/SMM Racial/Ethnic </a:t>
            </a:r>
            <a:r>
              <a:rPr lang="en-US" sz="4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Disparities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75" y="1860794"/>
            <a:ext cx="4419479" cy="441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Maternal Mortality and Morbidity Review Committee (M3RC)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1432"/>
            <a:ext cx="7886700" cy="4860368"/>
          </a:xfrm>
          <a:noFill/>
        </p:spPr>
        <p:txBody>
          <a:bodyPr>
            <a:normAutofit/>
          </a:bodyPr>
          <a:lstStyle/>
          <a:p>
            <a:pPr marL="342900" indent="-342900"/>
            <a:r>
              <a:rPr lang="en-US" dirty="0" smtClean="0"/>
              <a:t>Multidisciplinary expert group reviews </a:t>
            </a:r>
            <a:r>
              <a:rPr lang="en-US" dirty="0"/>
              <a:t>maternal deaths to determine </a:t>
            </a:r>
            <a:r>
              <a:rPr lang="en-US" dirty="0" smtClean="0"/>
              <a:t>cause, </a:t>
            </a:r>
            <a:r>
              <a:rPr lang="en-US" dirty="0"/>
              <a:t>preventability and contributory factors at all levels: individual, community, provider, facility and </a:t>
            </a:r>
            <a:r>
              <a:rPr lang="en-US" dirty="0" smtClean="0"/>
              <a:t>systems</a:t>
            </a:r>
            <a:endParaRPr lang="en-US" dirty="0"/>
          </a:p>
          <a:p>
            <a:pPr marL="342900" indent="-342900"/>
            <a:r>
              <a:rPr lang="en-US" dirty="0"/>
              <a:t>Conducts a holistic review of maternal deaths from clinical and social determinants of health perspectives</a:t>
            </a:r>
          </a:p>
          <a:p>
            <a:pPr marL="0" indent="0">
              <a:buNone/>
            </a:pPr>
            <a:endParaRPr lang="en-US" sz="2200" dirty="0"/>
          </a:p>
          <a:p>
            <a:pPr marL="342900" indent="-342900"/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66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+mn-lt"/>
              </a:rPr>
              <a:t>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825625"/>
            <a:ext cx="670560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Infant and maternal health in NYC</a:t>
            </a:r>
            <a:endParaRPr lang="en-US" sz="2800" dirty="0"/>
          </a:p>
          <a:p>
            <a:pPr lvl="1"/>
            <a:r>
              <a:rPr lang="en-US" dirty="0" smtClean="0"/>
              <a:t>The social and medical </a:t>
            </a:r>
            <a:r>
              <a:rPr lang="en-US" dirty="0"/>
              <a:t>impact </a:t>
            </a:r>
            <a:r>
              <a:rPr lang="en-US" dirty="0" smtClean="0"/>
              <a:t>of oppression on </a:t>
            </a:r>
            <a:r>
              <a:rPr lang="en-US" dirty="0"/>
              <a:t>women of </a:t>
            </a:r>
            <a:r>
              <a:rPr lang="en-US" dirty="0" smtClean="0"/>
              <a:t>color </a:t>
            </a:r>
          </a:p>
          <a:p>
            <a:r>
              <a:rPr lang="en-US" sz="2800" dirty="0" smtClean="0"/>
              <a:t>Approaches to reducing racial disparities </a:t>
            </a:r>
          </a:p>
          <a:p>
            <a:r>
              <a:rPr lang="en-US" sz="2800" dirty="0" smtClean="0"/>
              <a:t>How we can work together to do better </a:t>
            </a:r>
            <a:endParaRPr lang="en-US" sz="2800" dirty="0"/>
          </a:p>
        </p:txBody>
      </p:sp>
      <p:sp>
        <p:nvSpPr>
          <p:cNvPr id="8" name="Thank you!"/>
          <p:cNvSpPr/>
          <p:nvPr/>
        </p:nvSpPr>
        <p:spPr>
          <a:xfrm>
            <a:off x="0" y="339181"/>
            <a:ext cx="914400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0"/>
          <p:cNvSpPr>
            <a:spLocks noChangeArrowheads="1"/>
          </p:cNvSpPr>
          <p:nvPr/>
        </p:nvSpPr>
        <p:spPr bwMode="auto">
          <a:xfrm>
            <a:off x="1181100" y="1295400"/>
            <a:ext cx="6781800" cy="169956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Zapf Dingbats" pitchFamily="1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&gt;"/>
              <a:defRPr i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b="1" cap="all" dirty="0">
                <a:solidFill>
                  <a:prstClr val="black"/>
                </a:solidFill>
                <a:latin typeface="+mn-lt"/>
              </a:rPr>
              <a:t>LONG-TERM GOAL:  </a:t>
            </a:r>
            <a:r>
              <a:rPr lang="en-US" altLang="en-US" sz="2400" b="1" cap="all" dirty="0" smtClean="0">
                <a:solidFill>
                  <a:prstClr val="black"/>
                </a:solidFill>
                <a:latin typeface="+mn-lt"/>
              </a:rPr>
              <a:t>Promote </a:t>
            </a:r>
            <a:r>
              <a:rPr lang="en-US" altLang="en-US" sz="2400" b="1" cap="all" dirty="0">
                <a:solidFill>
                  <a:prstClr val="black"/>
                </a:solidFill>
                <a:latin typeface="+mn-lt"/>
              </a:rPr>
              <a:t>health equity and ELIMINATE racial/ethnic disparities 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b="1" cap="all" dirty="0">
                <a:solidFill>
                  <a:prstClr val="black"/>
                </a:solidFill>
                <a:latin typeface="+mn-lt"/>
              </a:rPr>
              <a:t>in preventable maternal mortality and severe maternal morbidity in </a:t>
            </a:r>
            <a:r>
              <a:rPr lang="en-US" altLang="en-US" sz="2400" b="1" cap="all" dirty="0" err="1">
                <a:solidFill>
                  <a:prstClr val="black"/>
                </a:solidFill>
                <a:latin typeface="+mn-lt"/>
              </a:rPr>
              <a:t>nyC</a:t>
            </a:r>
            <a:endParaRPr lang="en-US" altLang="en-US" sz="2400" b="1" cap="all" dirty="0">
              <a:solidFill>
                <a:prstClr val="black"/>
              </a:solidFill>
              <a:latin typeface="+mn-lt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altLang="en-US" sz="844" cap="all" dirty="0">
              <a:solidFill>
                <a:prstClr val="black"/>
              </a:solidFill>
            </a:endParaRPr>
          </a:p>
        </p:txBody>
      </p:sp>
      <p:sp>
        <p:nvSpPr>
          <p:cNvPr id="4100" name="Text Box 57"/>
          <p:cNvSpPr txBox="1">
            <a:spLocks noChangeArrowheads="1"/>
          </p:cNvSpPr>
          <p:nvPr/>
        </p:nvSpPr>
        <p:spPr bwMode="auto">
          <a:xfrm>
            <a:off x="342120" y="3175103"/>
            <a:ext cx="2011680" cy="194578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Zapf Dingbats" pitchFamily="1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&gt;"/>
              <a:defRPr i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prstClr val="black"/>
                </a:solidFill>
              </a:rPr>
              <a:t>Strategy 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prstClr val="black"/>
                </a:solidFill>
              </a:rPr>
              <a:t> Initiate sustainable SMM reviews in select facilities for quality improvement and integration into the citywide M3RC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844" dirty="0">
              <a:solidFill>
                <a:prstClr val="black"/>
              </a:solidFill>
            </a:endParaRPr>
          </a:p>
        </p:txBody>
      </p:sp>
      <p:sp>
        <p:nvSpPr>
          <p:cNvPr id="4101" name="Text Box 58"/>
          <p:cNvSpPr txBox="1">
            <a:spLocks noChangeArrowheads="1"/>
          </p:cNvSpPr>
          <p:nvPr/>
        </p:nvSpPr>
        <p:spPr bwMode="auto">
          <a:xfrm>
            <a:off x="4687079" y="3175103"/>
            <a:ext cx="2011680" cy="248747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Zapf Dingbats" pitchFamily="1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&gt;"/>
              <a:defRPr i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prstClr val="black"/>
                </a:solidFill>
              </a:rPr>
              <a:t>Strategy 3</a:t>
            </a:r>
          </a:p>
          <a:p>
            <a:pPr algn="ctr">
              <a:buClr>
                <a:srgbClr val="5B9BD5"/>
              </a:buClr>
              <a:buFont typeface="Zapf Dingbats" pitchFamily="1" charset="2"/>
              <a:buNone/>
            </a:pPr>
            <a:r>
              <a:rPr lang="en-US" altLang="en-US" sz="1600" dirty="0">
                <a:solidFill>
                  <a:prstClr val="black"/>
                </a:solidFill>
              </a:rPr>
              <a:t>Engage, educate and support neighborhoods to address quality of care, chronic disease, and social conditions that increase SMM risk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844" b="1" dirty="0">
              <a:solidFill>
                <a:prstClr val="black"/>
              </a:solidFill>
            </a:endParaRPr>
          </a:p>
        </p:txBody>
      </p:sp>
      <p:sp>
        <p:nvSpPr>
          <p:cNvPr id="4102" name="Text Box 59"/>
          <p:cNvSpPr txBox="1">
            <a:spLocks noChangeArrowheads="1"/>
          </p:cNvSpPr>
          <p:nvPr/>
        </p:nvSpPr>
        <p:spPr bwMode="auto">
          <a:xfrm>
            <a:off x="2518525" y="3175103"/>
            <a:ext cx="2011680" cy="207569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Zapf Dingbats" pitchFamily="1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&gt;"/>
              <a:defRPr i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prstClr val="black"/>
                </a:solidFill>
              </a:rPr>
              <a:t>Strategy 2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prstClr val="black"/>
                </a:solidFill>
              </a:rPr>
              <a:t>Use SMM data to inform facility quality improvement, and policy and programmatic change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844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844" dirty="0">
              <a:solidFill>
                <a:prstClr val="black"/>
              </a:solidFill>
            </a:endParaRPr>
          </a:p>
        </p:txBody>
      </p:sp>
      <p:sp>
        <p:nvSpPr>
          <p:cNvPr id="4109" name="Text Box 58"/>
          <p:cNvSpPr txBox="1">
            <a:spLocks noChangeArrowheads="1"/>
          </p:cNvSpPr>
          <p:nvPr/>
        </p:nvSpPr>
        <p:spPr bwMode="auto">
          <a:xfrm>
            <a:off x="6859350" y="3175103"/>
            <a:ext cx="2011680" cy="18294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Zapf Dingbats" pitchFamily="1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&gt;"/>
              <a:defRPr i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prstClr val="black"/>
                </a:solidFill>
              </a:rPr>
              <a:t>Strategy 4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prstClr val="black"/>
                </a:solidFill>
              </a:rPr>
              <a:t>Strengthen the policy environment in NYC to support improved </a:t>
            </a:r>
            <a:r>
              <a:rPr lang="en-US" altLang="en-US" sz="1600" dirty="0" smtClean="0">
                <a:solidFill>
                  <a:prstClr val="black"/>
                </a:solidFill>
              </a:rPr>
              <a:t>maternal </a:t>
            </a:r>
            <a:r>
              <a:rPr lang="en-US" altLang="en-US" sz="1600" dirty="0">
                <a:solidFill>
                  <a:prstClr val="black"/>
                </a:solidFill>
              </a:rPr>
              <a:t>health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844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844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7807" y="304800"/>
            <a:ext cx="53483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800" b="1" dirty="0">
                <a:latin typeface="+mn-lt"/>
              </a:rPr>
              <a:t>SMM Project (2017-2019)</a:t>
            </a:r>
            <a:endParaRPr lang="en-US" sz="3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FFFFFF"/>
                </a:solidFill>
              </a:defRPr>
            </a:lvl1pPr>
          </a:lstStyle>
          <a:p>
            <a:pPr algn="ctr"/>
            <a:r>
              <a:rPr dirty="0"/>
              <a:t> </a:t>
            </a:r>
            <a:r>
              <a:rPr lang="en-US" sz="3800" dirty="0">
                <a:solidFill>
                  <a:schemeClr val="tx1"/>
                </a:solidFill>
                <a:latin typeface="+mn-lt"/>
              </a:rPr>
              <a:t>Maternal Care Connection</a:t>
            </a:r>
            <a:endParaRPr sz="3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1" name="Content Placeholder 2"/>
          <p:cNvSpPr>
            <a:spLocks noGrp="1"/>
          </p:cNvSpPr>
          <p:nvPr>
            <p:ph type="body" idx="1"/>
          </p:nvPr>
        </p:nvSpPr>
        <p:spPr>
          <a:xfrm>
            <a:off x="4714906" y="838200"/>
            <a:ext cx="4429094" cy="50896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86968">
              <a:lnSpc>
                <a:spcPct val="90000"/>
              </a:lnSpc>
              <a:spcBef>
                <a:spcPts val="500"/>
              </a:spcBef>
              <a:buNone/>
              <a:defRPr sz="2328"/>
            </a:pPr>
            <a:r>
              <a:rPr lang="en-US" sz="2600" dirty="0" smtClean="0"/>
              <a:t> </a:t>
            </a:r>
            <a:endParaRPr lang="en-US" sz="2600" dirty="0"/>
          </a:p>
          <a:p>
            <a:pPr defTabSz="886968">
              <a:lnSpc>
                <a:spcPct val="90000"/>
              </a:lnSpc>
              <a:spcBef>
                <a:spcPts val="500"/>
              </a:spcBef>
              <a:defRPr sz="2328"/>
            </a:pPr>
            <a:r>
              <a:rPr lang="en-US" sz="2600" dirty="0"/>
              <a:t>Strategy #1 </a:t>
            </a:r>
          </a:p>
          <a:p>
            <a:pPr lvl="1" defTabSz="886968">
              <a:lnSpc>
                <a:spcPct val="90000"/>
              </a:lnSpc>
              <a:spcBef>
                <a:spcPts val="500"/>
              </a:spcBef>
              <a:defRPr sz="2328"/>
            </a:pPr>
            <a:r>
              <a:rPr lang="en-US" sz="2600" dirty="0" smtClean="0"/>
              <a:t>Work </a:t>
            </a:r>
            <a:r>
              <a:rPr lang="en-US" sz="2600" dirty="0"/>
              <a:t>with hospitals to implement best practices in obstetric care </a:t>
            </a:r>
          </a:p>
          <a:p>
            <a:pPr defTabSz="886968">
              <a:spcBef>
                <a:spcPts val="500"/>
              </a:spcBef>
              <a:defRPr sz="2328"/>
            </a:pPr>
            <a:r>
              <a:rPr lang="en-US" sz="2600" dirty="0" smtClean="0"/>
              <a:t>Strategy </a:t>
            </a:r>
            <a:r>
              <a:rPr lang="en-US" sz="2600" dirty="0"/>
              <a:t>#2 </a:t>
            </a:r>
          </a:p>
          <a:p>
            <a:pPr lvl="1" defTabSz="886968">
              <a:defRPr sz="2328"/>
            </a:pPr>
            <a:r>
              <a:rPr lang="en-US" sz="2600" dirty="0"/>
              <a:t>Work with </a:t>
            </a:r>
            <a:r>
              <a:rPr lang="en-US" sz="2600" dirty="0" smtClean="0"/>
              <a:t>PPCs and </a:t>
            </a:r>
            <a:r>
              <a:rPr lang="en-US" sz="2600" dirty="0"/>
              <a:t>hospitals to improve chronic disease diagnosis and </a:t>
            </a:r>
            <a:r>
              <a:rPr lang="en-US" sz="2600" dirty="0" smtClean="0"/>
              <a:t>treatment</a:t>
            </a:r>
          </a:p>
          <a:p>
            <a:pPr defTabSz="886968">
              <a:defRPr sz="2328"/>
            </a:pPr>
            <a:r>
              <a:rPr lang="en-US" sz="2600" dirty="0" smtClean="0"/>
              <a:t>Strategy #3 </a:t>
            </a:r>
          </a:p>
          <a:p>
            <a:pPr lvl="1" defTabSz="886968">
              <a:lnSpc>
                <a:spcPct val="90000"/>
              </a:lnSpc>
              <a:spcBef>
                <a:spcPts val="500"/>
              </a:spcBef>
              <a:defRPr sz="2328"/>
            </a:pPr>
            <a:r>
              <a:rPr lang="en-US" sz="2600" dirty="0" smtClean="0"/>
              <a:t>Mobilize </a:t>
            </a:r>
            <a:r>
              <a:rPr lang="en-US" sz="2600" dirty="0"/>
              <a:t>community residents and providers for respectful, quality maternity care</a:t>
            </a:r>
            <a:endParaRPr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9"/>
            <a:ext cx="4714906" cy="39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98844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FFFFFF"/>
                </a:solidFill>
              </a:defRPr>
            </a:lvl1pPr>
          </a:lstStyle>
          <a:p>
            <a:pPr algn="ctr"/>
            <a:r>
              <a:rPr dirty="0"/>
              <a:t> </a:t>
            </a:r>
          </a:p>
        </p:txBody>
      </p:sp>
      <p:sp>
        <p:nvSpPr>
          <p:cNvPr id="291" name="Content Placeholder 2"/>
          <p:cNvSpPr>
            <a:spLocks noGrp="1"/>
          </p:cNvSpPr>
          <p:nvPr>
            <p:ph type="body" idx="1"/>
          </p:nvPr>
        </p:nvSpPr>
        <p:spPr>
          <a:xfrm>
            <a:off x="171995" y="320566"/>
            <a:ext cx="8800011" cy="24988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 defTabSz="886968">
              <a:spcBef>
                <a:spcPts val="500"/>
              </a:spcBef>
              <a:buNone/>
              <a:defRPr sz="2328"/>
            </a:pPr>
            <a:r>
              <a:rPr lang="en-US" sz="3800" dirty="0"/>
              <a:t>“Do the best you can until you know better. </a:t>
            </a:r>
            <a:endParaRPr lang="en-US" sz="3800" dirty="0" smtClean="0"/>
          </a:p>
          <a:p>
            <a:pPr marL="0" indent="0" algn="ctr" defTabSz="886968">
              <a:spcBef>
                <a:spcPts val="500"/>
              </a:spcBef>
              <a:buNone/>
              <a:defRPr sz="2328"/>
            </a:pPr>
            <a:r>
              <a:rPr lang="en-US" sz="3800" dirty="0" smtClean="0"/>
              <a:t>Then </a:t>
            </a:r>
            <a:r>
              <a:rPr lang="en-US" sz="3800" dirty="0"/>
              <a:t>when you know better, do better.”</a:t>
            </a:r>
          </a:p>
          <a:p>
            <a:pPr marL="0" indent="0" algn="ctr" defTabSz="886968">
              <a:spcBef>
                <a:spcPts val="500"/>
              </a:spcBef>
              <a:buNone/>
              <a:defRPr sz="2328"/>
            </a:pPr>
            <a:endParaRPr lang="en-US" sz="3800" dirty="0"/>
          </a:p>
          <a:p>
            <a:pPr marL="0" indent="0" algn="ctr" defTabSz="886968">
              <a:spcBef>
                <a:spcPts val="500"/>
              </a:spcBef>
              <a:buNone/>
              <a:defRPr sz="2328"/>
            </a:pPr>
            <a:r>
              <a:rPr lang="en-US" sz="3800" dirty="0"/>
              <a:t>― Maya Angelou</a:t>
            </a:r>
            <a:endParaRPr sz="3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1995" y="3200400"/>
            <a:ext cx="8800011" cy="2498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86968" fontAlgn="auto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328"/>
            </a:pPr>
            <a:r>
              <a:rPr lang="en-US" sz="3800" dirty="0" smtClean="0"/>
              <a:t>We know better. Now we have to </a:t>
            </a:r>
            <a:r>
              <a:rPr lang="en-US" sz="3800" b="1" dirty="0" smtClean="0"/>
              <a:t>DO</a:t>
            </a:r>
            <a:r>
              <a:rPr lang="en-US" sz="3800" dirty="0" smtClean="0"/>
              <a:t> better.</a:t>
            </a:r>
          </a:p>
          <a:p>
            <a:pPr marL="0" indent="0" algn="ctr" defTabSz="886968" fontAlgn="auto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328"/>
            </a:pPr>
            <a:endParaRPr lang="en-US" sz="3800" dirty="0"/>
          </a:p>
          <a:p>
            <a:pPr marL="0" indent="0" algn="ctr" defTabSz="886968" fontAlgn="auto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328"/>
            </a:pPr>
            <a:r>
              <a:rPr lang="en-US" sz="3800" dirty="0" smtClean="0"/>
              <a:t>But how?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3437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ontent Placeholder 2"/>
          <p:cNvSpPr>
            <a:spLocks noGrp="1"/>
          </p:cNvSpPr>
          <p:nvPr>
            <p:ph type="body" idx="1"/>
          </p:nvPr>
        </p:nvSpPr>
        <p:spPr>
          <a:xfrm>
            <a:off x="90854" y="2438400"/>
            <a:ext cx="8962292" cy="24988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 defTabSz="886968">
              <a:spcBef>
                <a:spcPts val="500"/>
              </a:spcBef>
              <a:buNone/>
              <a:defRPr sz="2328"/>
            </a:pPr>
            <a:r>
              <a:rPr lang="en-US" sz="4800" dirty="0" smtClean="0"/>
              <a:t>#1.Trust (and Hire) Black Women</a:t>
            </a:r>
          </a:p>
          <a:p>
            <a:pPr marL="0" indent="0" algn="ctr" defTabSz="886968">
              <a:spcBef>
                <a:spcPts val="500"/>
              </a:spcBef>
              <a:buNone/>
              <a:defRPr sz="2328"/>
            </a:pPr>
            <a:r>
              <a:rPr lang="en-US" i="1" dirty="0" smtClean="0"/>
              <a:t>(and </a:t>
            </a:r>
            <a:r>
              <a:rPr lang="en-US" i="1" dirty="0" err="1" smtClean="0"/>
              <a:t>Latinx</a:t>
            </a:r>
            <a:r>
              <a:rPr lang="en-US" i="1" dirty="0" smtClean="0"/>
              <a:t>, Indigenous, immigrant &amp; queer folk, too!) </a:t>
            </a:r>
          </a:p>
        </p:txBody>
      </p:sp>
    </p:spTree>
    <p:extLst>
      <p:ext uri="{BB962C8B-B14F-4D97-AF65-F5344CB8AC3E}">
        <p14:creationId xmlns:p14="http://schemas.microsoft.com/office/powerpoint/2010/main" val="22692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ontent Placeholder 2"/>
          <p:cNvSpPr>
            <a:spLocks noGrp="1"/>
          </p:cNvSpPr>
          <p:nvPr>
            <p:ph type="body" idx="1"/>
          </p:nvPr>
        </p:nvSpPr>
        <p:spPr>
          <a:xfrm>
            <a:off x="181708" y="2438400"/>
            <a:ext cx="8962292" cy="24988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 defTabSz="886968">
              <a:spcBef>
                <a:spcPts val="500"/>
              </a:spcBef>
              <a:buNone/>
              <a:defRPr sz="2328"/>
            </a:pPr>
            <a:r>
              <a:rPr lang="en-US" sz="4800" dirty="0" smtClean="0"/>
              <a:t>#2. Adopt a Sexual and Reproductive Justice Framework </a:t>
            </a:r>
          </a:p>
        </p:txBody>
      </p:sp>
    </p:spTree>
    <p:extLst>
      <p:ext uri="{BB962C8B-B14F-4D97-AF65-F5344CB8AC3E}">
        <p14:creationId xmlns:p14="http://schemas.microsoft.com/office/powerpoint/2010/main" val="25702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98844" cy="1143000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>
                <a:latin typeface="+mn-lt"/>
                <a:ea typeface="+mn-ea"/>
                <a:cs typeface="+mn-cs"/>
              </a:rPr>
              <a:t>Sexual and Reproductive Justice Community Engagement Group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69631" y="1406769"/>
            <a:ext cx="5498173" cy="4689231"/>
            <a:chOff x="1532" y="9603"/>
            <a:chExt cx="10006" cy="6694"/>
          </a:xfrm>
        </p:grpSpPr>
        <p:pic>
          <p:nvPicPr>
            <p:cNvPr id="7" name="Picture 6" descr="IMG_4667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" y="9603"/>
              <a:ext cx="3302" cy="3715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G_4680.jp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" y="12659"/>
              <a:ext cx="5520" cy="3638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IMG_4663.jpg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9779"/>
              <a:ext cx="3523" cy="3629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IMG_4678.jpg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6" y="11043"/>
              <a:ext cx="4022" cy="4358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5943600" y="3657600"/>
            <a:ext cx="243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3399"/>
              </a:buClr>
            </a:pPr>
            <a:r>
              <a:rPr lang="en-US" sz="2400" dirty="0">
                <a:latin typeface="+mn-lt"/>
              </a:rPr>
              <a:t>To Date: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sz="2400" dirty="0">
              <a:latin typeface="+mn-lt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57+ Community Organizations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25 Monthly Meetings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Futu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1277302"/>
            <a:ext cx="31552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Building trusting partnerships</a:t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Shared Leadership</a:t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Common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96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98844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dirty="0" smtClean="0">
                <a:latin typeface="+mn-lt"/>
              </a:rPr>
              <a:t>Doing Better</a:t>
            </a:r>
            <a:endParaRPr dirty="0">
              <a:latin typeface="+mn-lt"/>
            </a:endParaRPr>
          </a:p>
        </p:txBody>
      </p:sp>
      <p:sp>
        <p:nvSpPr>
          <p:cNvPr id="291" name="Content Placeholder 2"/>
          <p:cNvSpPr>
            <a:spLocks noGrp="1"/>
          </p:cNvSpPr>
          <p:nvPr>
            <p:ph type="body" idx="1"/>
          </p:nvPr>
        </p:nvSpPr>
        <p:spPr>
          <a:xfrm>
            <a:off x="136552" y="2895600"/>
            <a:ext cx="8962292" cy="24988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 defTabSz="886968">
              <a:spcBef>
                <a:spcPts val="500"/>
              </a:spcBef>
              <a:buNone/>
              <a:defRPr sz="2328"/>
            </a:pPr>
            <a:r>
              <a:rPr lang="en-US" sz="4800" dirty="0" smtClean="0"/>
              <a:t>#3. Holistic Healthcare 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42322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5569803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Kelly Davis, MPA </a:t>
            </a:r>
          </a:p>
          <a:p>
            <a:pPr algn="ctr"/>
            <a:r>
              <a:rPr lang="en-US" sz="2400" b="1" dirty="0" smtClean="0">
                <a:hlinkClick r:id="rId3"/>
              </a:rPr>
              <a:t>kdavis2@health.nyc.gov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3291394" y="762000"/>
            <a:ext cx="256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+mn-lt"/>
              </a:rPr>
              <a:t>Thank you!</a:t>
            </a:r>
            <a:endParaRPr lang="en-US" sz="4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1464024"/>
            <a:ext cx="77343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0" y="55400"/>
            <a:ext cx="9144000" cy="1144929"/>
          </a:xfrm>
        </p:spPr>
        <p:txBody>
          <a:bodyPr vert="horz" wrap="square" lIns="91440" tIns="45720" rIns="91440" bIns="45720" rtlCol="0" anchor="b">
            <a:spAutoFit/>
          </a:bodyPr>
          <a:lstStyle/>
          <a:p>
            <a:pPr algn="ctr"/>
            <a:r>
              <a:rPr lang="en-US" sz="3800" b="1" dirty="0">
                <a:latin typeface="+mn-lt"/>
                <a:ea typeface="+mn-ea"/>
                <a:cs typeface="+mn-cs"/>
              </a:rPr>
              <a:t>Decline in Infant Mortality Rate in NYC has Slowed Over the Last </a:t>
            </a:r>
            <a:r>
              <a:rPr lang="en-US" sz="3800" b="1" dirty="0" smtClean="0">
                <a:latin typeface="+mn-lt"/>
                <a:ea typeface="+mn-ea"/>
                <a:cs typeface="+mn-cs"/>
              </a:rPr>
              <a:t>10+ </a:t>
            </a:r>
            <a:r>
              <a:rPr lang="en-US" sz="3800" b="1" dirty="0">
                <a:latin typeface="+mn-lt"/>
                <a:ea typeface="+mn-ea"/>
                <a:cs typeface="+mn-cs"/>
              </a:rPr>
              <a:t>Years</a:t>
            </a:r>
          </a:p>
        </p:txBody>
      </p:sp>
      <p:sp>
        <p:nvSpPr>
          <p:cNvPr id="13" name="Footer Placeholder 3"/>
          <p:cNvSpPr txBox="1">
            <a:spLocks noGrp="1"/>
          </p:cNvSpPr>
          <p:nvPr/>
        </p:nvSpPr>
        <p:spPr bwMode="auto">
          <a:xfrm>
            <a:off x="228600" y="5867400"/>
            <a:ext cx="579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dirty="0">
                <a:latin typeface="+mn-lt"/>
              </a:rPr>
              <a:t>Source: Bureau of Vital Statistics; compiled by BMIRH</a:t>
            </a:r>
          </a:p>
        </p:txBody>
      </p:sp>
      <p:graphicFrame>
        <p:nvGraphicFramePr>
          <p:cNvPr id="1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890461"/>
              </p:ext>
            </p:extLst>
          </p:nvPr>
        </p:nvGraphicFramePr>
        <p:xfrm>
          <a:off x="114300" y="1493837"/>
          <a:ext cx="8915400" cy="437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98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461" y="38100"/>
            <a:ext cx="8870950" cy="1143000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>
                <a:latin typeface="+mn-lt"/>
                <a:ea typeface="+mn-ea"/>
                <a:cs typeface="+mn-cs"/>
              </a:rPr>
              <a:t>Despite Overall Decline in </a:t>
            </a:r>
            <a:r>
              <a:rPr lang="en-US" sz="3800" b="1" dirty="0" smtClean="0">
                <a:latin typeface="+mn-lt"/>
                <a:ea typeface="+mn-ea"/>
                <a:cs typeface="+mn-cs"/>
              </a:rPr>
              <a:t>IMR, Disparities </a:t>
            </a:r>
            <a:r>
              <a:rPr lang="en-US" sz="3800" b="1" dirty="0">
                <a:latin typeface="+mn-lt"/>
                <a:ea typeface="+mn-ea"/>
                <a:cs typeface="+mn-cs"/>
              </a:rPr>
              <a:t>by Race/Ethnicity Remain, NYC </a:t>
            </a:r>
            <a:r>
              <a:rPr lang="en-US" sz="3800" b="1" dirty="0" smtClean="0">
                <a:latin typeface="+mn-lt"/>
                <a:ea typeface="+mn-ea"/>
                <a:cs typeface="+mn-cs"/>
              </a:rPr>
              <a:t>2016</a:t>
            </a:r>
            <a:endParaRPr lang="en-US" sz="3800" b="1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3"/>
          <p:cNvSpPr txBox="1">
            <a:spLocks noGrp="1"/>
          </p:cNvSpPr>
          <p:nvPr/>
        </p:nvSpPr>
        <p:spPr bwMode="auto">
          <a:xfrm>
            <a:off x="304800" y="5923643"/>
            <a:ext cx="5791200" cy="32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dirty="0">
                <a:latin typeface="+mn-lt"/>
              </a:rPr>
              <a:t>Source: Bureau of Vital Statistics; compiled by BMIRH</a:t>
            </a:r>
          </a:p>
        </p:txBody>
      </p:sp>
      <p:graphicFrame>
        <p:nvGraphicFramePr>
          <p:cNvPr id="1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865763"/>
              </p:ext>
            </p:extLst>
          </p:nvPr>
        </p:nvGraphicFramePr>
        <p:xfrm>
          <a:off x="304800" y="1600200"/>
          <a:ext cx="8382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36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8458200" cy="944562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latin typeface="+mn-lt"/>
              </a:rPr>
              <a:t>Differential Decline in Infant Mortality Rate by Race/Ethnicity</a:t>
            </a:r>
            <a:endParaRPr lang="en-US" sz="3800" b="1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449353"/>
              </p:ext>
            </p:extLst>
          </p:nvPr>
        </p:nvGraphicFramePr>
        <p:xfrm>
          <a:off x="228600" y="1219200"/>
          <a:ext cx="8686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>
            <a:off x="742950" y="1295400"/>
            <a:ext cx="7772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733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962400"/>
            <a:ext cx="6705600" cy="2743200"/>
          </a:xfrm>
        </p:spPr>
        <p:txBody>
          <a:bodyPr>
            <a:noAutofit/>
          </a:bodyPr>
          <a:lstStyle/>
          <a:p>
            <a:r>
              <a:rPr lang="en-US" sz="2800" dirty="0"/>
              <a:t>“The </a:t>
            </a:r>
            <a:r>
              <a:rPr lang="en-US" sz="2800" dirty="0" smtClean="0"/>
              <a:t>baby is </a:t>
            </a:r>
            <a:r>
              <a:rPr lang="en-US" sz="2800" dirty="0"/>
              <a:t>the candy, the mom is the </a:t>
            </a:r>
            <a:r>
              <a:rPr lang="en-US" sz="2800" dirty="0" smtClean="0"/>
              <a:t>wrapper. And </a:t>
            </a:r>
            <a:r>
              <a:rPr lang="en-US" sz="2800" dirty="0"/>
              <a:t>once the candy is out of the wrapper, the wrapper is cast aside</a:t>
            </a:r>
            <a:r>
              <a:rPr lang="en-US" sz="2800" dirty="0" smtClean="0"/>
              <a:t>.” 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-- Alison </a:t>
            </a:r>
            <a:r>
              <a:rPr lang="en-US" sz="2800" dirty="0" err="1"/>
              <a:t>Stuebe</a:t>
            </a:r>
            <a:r>
              <a:rPr lang="en-US" sz="2800" dirty="0"/>
              <a:t>, </a:t>
            </a:r>
            <a:r>
              <a:rPr lang="en-US" sz="2800" dirty="0" smtClean="0"/>
              <a:t>MD, MSc, University </a:t>
            </a:r>
            <a:r>
              <a:rPr lang="en-US" sz="2800" dirty="0"/>
              <a:t>of North </a:t>
            </a:r>
            <a:r>
              <a:rPr lang="en-US" sz="2800" dirty="0" smtClean="0"/>
              <a:t>Carolina</a:t>
            </a:r>
            <a:endParaRPr lang="en-US" sz="2800" dirty="0"/>
          </a:p>
        </p:txBody>
      </p:sp>
      <p:pic>
        <p:nvPicPr>
          <p:cNvPr id="5" name="Picture 2" descr="Image result for candy wrapp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t="16858" r="13683" b="20767"/>
          <a:stretch/>
        </p:blipFill>
        <p:spPr bwMode="auto">
          <a:xfrm>
            <a:off x="2257244" y="838200"/>
            <a:ext cx="462951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2900" y="76200"/>
            <a:ext cx="8458200" cy="944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sz="3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42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33214" y="299161"/>
            <a:ext cx="8877573" cy="673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800" cap="none" dirty="0">
                <a:latin typeface="+mn-lt"/>
              </a:rPr>
              <a:t>NYC Surveillance Reports, </a:t>
            </a:r>
            <a:r>
              <a:rPr lang="en-US" sz="3800" cap="none" dirty="0" smtClean="0">
                <a:latin typeface="+mn-lt"/>
              </a:rPr>
              <a:t>2001-2015</a:t>
            </a:r>
            <a:endParaRPr lang="en-US" sz="3800" cap="none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362205"/>
            <a:ext cx="2743200" cy="3512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62206"/>
            <a:ext cx="2743200" cy="35120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241026" y="2362202"/>
            <a:ext cx="2590800" cy="35086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Pregnancy-Associated Mortality</a:t>
            </a:r>
          </a:p>
          <a:p>
            <a:r>
              <a:rPr lang="en-US" dirty="0"/>
              <a:t>New York City, </a:t>
            </a:r>
          </a:p>
          <a:p>
            <a:r>
              <a:rPr lang="en-US" dirty="0"/>
              <a:t>2011-2015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600" dirty="0"/>
          </a:p>
          <a:p>
            <a:endParaRPr lang="en-US" dirty="0"/>
          </a:p>
          <a:p>
            <a:pPr algn="r"/>
            <a:r>
              <a:rPr lang="en-US" dirty="0"/>
              <a:t>Publish by end-2018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331" y="1828800"/>
            <a:ext cx="27800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2001-2005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5261" y="1828800"/>
            <a:ext cx="27407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2006-2010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0864" y="1828800"/>
            <a:ext cx="25809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2011-2015</a:t>
            </a:r>
          </a:p>
        </p:txBody>
      </p:sp>
    </p:spTree>
    <p:extLst>
      <p:ext uri="{BB962C8B-B14F-4D97-AF65-F5344CB8AC3E}">
        <p14:creationId xmlns:p14="http://schemas.microsoft.com/office/powerpoint/2010/main" val="4618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94" y="228600"/>
            <a:ext cx="4863791" cy="631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76562" y="2274139"/>
            <a:ext cx="19431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Near Miss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Severe Maternal Morbidity</a:t>
            </a:r>
          </a:p>
          <a:p>
            <a:endParaRPr lang="en-US" dirty="0"/>
          </a:p>
          <a:p>
            <a:endParaRPr lang="en-US" sz="1000" dirty="0"/>
          </a:p>
          <a:p>
            <a:endParaRPr lang="en-US" dirty="0"/>
          </a:p>
          <a:p>
            <a:r>
              <a:rPr lang="en-US" dirty="0"/>
              <a:t>Morbidity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28447" y="2843645"/>
            <a:ext cx="615553" cy="16002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2800" dirty="0"/>
              <a:t>Severity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50436" y="1447800"/>
            <a:ext cx="173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Maternal Deaths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505077" y="1219201"/>
            <a:ext cx="0" cy="5029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65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/>
          <p:nvPr/>
        </p:nvSpPr>
        <p:spPr>
          <a:xfrm>
            <a:off x="98323" y="231863"/>
            <a:ext cx="8979456" cy="911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 algn="ctr" defTabSz="512063">
              <a:lnSpc>
                <a:spcPct val="96000"/>
              </a:lnSpc>
              <a:defRPr sz="2016" b="1">
                <a:solidFill>
                  <a:srgbClr val="FFFFFF"/>
                </a:solidFill>
              </a:defRPr>
            </a:pPr>
            <a:r>
              <a:rPr sz="3800" dirty="0">
                <a:latin typeface="+mn-lt"/>
              </a:rPr>
              <a:t>Severe Maternal Morbidity</a:t>
            </a:r>
            <a:br>
              <a:rPr sz="3800" dirty="0">
                <a:latin typeface="+mn-lt"/>
              </a:rPr>
            </a:br>
            <a:endParaRPr sz="3800" dirty="0">
              <a:latin typeface="+mn-lt"/>
            </a:endParaRPr>
          </a:p>
        </p:txBody>
      </p:sp>
      <p:sp>
        <p:nvSpPr>
          <p:cNvPr id="114" name="Rectangle 10"/>
          <p:cNvSpPr/>
          <p:nvPr/>
        </p:nvSpPr>
        <p:spPr>
          <a:xfrm>
            <a:off x="98323" y="1447800"/>
            <a:ext cx="8632737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404040"/>
                </a:solidFill>
              </a:defRPr>
            </a:pPr>
            <a:r>
              <a:t>		 			   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404040"/>
                </a:solidFill>
              </a:defRPr>
            </a:pPr>
            <a:endParaRPr/>
          </a:p>
        </p:txBody>
      </p:sp>
      <p:pic>
        <p:nvPicPr>
          <p:cNvPr id="11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5607" y="381000"/>
            <a:ext cx="5032786" cy="6172200"/>
          </a:xfrm>
          <a:prstGeom prst="rect">
            <a:avLst/>
          </a:prstGeom>
          <a:ln w="28575">
            <a:solidFill>
              <a:srgbClr val="000000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28965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58721</TotalTime>
  <Words>745</Words>
  <Application>Microsoft Office PowerPoint</Application>
  <PresentationFormat>On-screen Show (4:3)</PresentationFormat>
  <Paragraphs>166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Futura</vt:lpstr>
      <vt:lpstr>Times New Roman</vt:lpstr>
      <vt:lpstr>Zapf Dingbats</vt:lpstr>
      <vt:lpstr>ヒラギノ角ゴ Pro W3</vt:lpstr>
      <vt:lpstr>Office Theme</vt:lpstr>
      <vt:lpstr>1_Office Theme</vt:lpstr>
      <vt:lpstr>PowerPoint Presentation</vt:lpstr>
      <vt:lpstr>Objectives</vt:lpstr>
      <vt:lpstr>Decline in Infant Mortality Rate in NYC has Slowed Over the Last 10+ Years</vt:lpstr>
      <vt:lpstr>Despite Overall Decline in IMR, Disparities by Race/Ethnicity Remain, NYC 2016</vt:lpstr>
      <vt:lpstr>Differential Decline in Infant Mortality Rate by Race/Ethnicity</vt:lpstr>
      <vt:lpstr>“The baby is the candy, the mom is the wrapper. And once the candy is out of the wrapper, the wrapper is cast aside.”   -- Alison Stuebe, MD, MSc, University of North Carolina</vt:lpstr>
      <vt:lpstr>PowerPoint Presentation</vt:lpstr>
      <vt:lpstr>PowerPoint Presentation</vt:lpstr>
      <vt:lpstr>PowerPoint Presentation</vt:lpstr>
      <vt:lpstr>PowerPoint Presentation</vt:lpstr>
      <vt:lpstr>Class ≠ Race</vt:lpstr>
      <vt:lpstr>PowerPoint Presentation</vt:lpstr>
      <vt:lpstr>RACISM</vt:lpstr>
      <vt:lpstr>PowerPoint Presentation</vt:lpstr>
      <vt:lpstr>PowerPoint Presentation</vt:lpstr>
      <vt:lpstr>How Racism Shows Up</vt:lpstr>
      <vt:lpstr>Birth Equity in NYC</vt:lpstr>
      <vt:lpstr>NYC Initiatives Explicitly Aimed at  MM/SMM Racial/Ethnic Disparities</vt:lpstr>
      <vt:lpstr>Maternal Mortality and Morbidity Review Committee (M3RC)</vt:lpstr>
      <vt:lpstr>PowerPoint Presentation</vt:lpstr>
      <vt:lpstr> Maternal Care Connection</vt:lpstr>
      <vt:lpstr> </vt:lpstr>
      <vt:lpstr>PowerPoint Presentation</vt:lpstr>
      <vt:lpstr>PowerPoint Presentation</vt:lpstr>
      <vt:lpstr>Sexual and Reproductive Justice Community Engagement Group </vt:lpstr>
      <vt:lpstr>Doing Better</vt:lpstr>
      <vt:lpstr>PowerPoint Presentation</vt:lpstr>
    </vt:vector>
  </TitlesOfParts>
  <Company>Kidling Art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IMCR</dc:title>
  <dc:creator>vbettego</dc:creator>
  <cp:lastModifiedBy>Hannah Emple</cp:lastModifiedBy>
  <cp:revision>2113</cp:revision>
  <cp:lastPrinted>2018-06-06T13:24:06Z</cp:lastPrinted>
  <dcterms:created xsi:type="dcterms:W3CDTF">2003-01-23T05:01:43Z</dcterms:created>
  <dcterms:modified xsi:type="dcterms:W3CDTF">2018-06-06T14:23:41Z</dcterms:modified>
</cp:coreProperties>
</file>