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303" r:id="rId39"/>
    <p:sldId id="304" r:id="rId40"/>
    <p:sldId id="305" r:id="rId41"/>
    <p:sldId id="306" r:id="rId42"/>
    <p:sldId id="25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43B38A-6B30-47F5-97BB-2486C9F19B92}" type="datetimeFigureOut">
              <a:rPr lang="en-US" smtClean="0"/>
              <a:t>6/2/2018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D27D1A-0307-4C9F-96AB-A50927B2D063}" type="slidenum">
              <a:rPr lang="en-US" smtClean="0"/>
              <a:t>‹#›</a:t>
            </a:fld>
            <a:endParaRPr lang="en-US"/>
          </a:p>
        </p:txBody>
      </p:sp>
    </p:spTree>
    <p:extLst>
      <p:ext uri="{BB962C8B-B14F-4D97-AF65-F5344CB8AC3E}">
        <p14:creationId xmlns:p14="http://schemas.microsoft.com/office/powerpoint/2010/main" val="3257469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in NYS</a:t>
            </a:r>
            <a:r>
              <a:rPr lang="en-US" baseline="0" dirty="0" smtClean="0"/>
              <a:t> probably has more to do with how you practice medicine than anything else…..</a:t>
            </a:r>
            <a:endParaRPr lang="en-US" dirty="0"/>
          </a:p>
        </p:txBody>
      </p:sp>
      <p:sp>
        <p:nvSpPr>
          <p:cNvPr id="4" name="Slide Number Placeholder 3"/>
          <p:cNvSpPr>
            <a:spLocks noGrp="1"/>
          </p:cNvSpPr>
          <p:nvPr>
            <p:ph type="sldNum" sz="quarter" idx="10"/>
          </p:nvPr>
        </p:nvSpPr>
        <p:spPr/>
        <p:txBody>
          <a:bodyPr/>
          <a:lstStyle/>
          <a:p>
            <a:fld id="{21574657-CAC2-4E08-8B90-CD0BD5561787}" type="slidenum">
              <a:rPr lang="en-US" smtClean="0"/>
              <a:t>2</a:t>
            </a:fld>
            <a:endParaRPr lang="en-US" dirty="0"/>
          </a:p>
        </p:txBody>
      </p:sp>
    </p:spTree>
    <p:extLst>
      <p:ext uri="{BB962C8B-B14F-4D97-AF65-F5344CB8AC3E}">
        <p14:creationId xmlns:p14="http://schemas.microsoft.com/office/powerpoint/2010/main" val="330478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committee</a:t>
            </a:r>
            <a:r>
              <a:rPr lang="en-US" baseline="0" dirty="0" smtClean="0"/>
              <a:t> discusses and debates a broad range of topics from child poverty, to systems integration, to Medicaid reform’s impact on children, to ancillary services like Home Visiting, ROR, links to EI, to payment, issues with vaccines, and everything in between…It’s role is make recommendations to the District about NYSAAP’s position on key issues related to all aspects of children’s health and wellbeing.</a:t>
            </a:r>
            <a:endParaRPr lang="en-US" dirty="0"/>
          </a:p>
        </p:txBody>
      </p:sp>
      <p:sp>
        <p:nvSpPr>
          <p:cNvPr id="4" name="Slide Number Placeholder 3"/>
          <p:cNvSpPr>
            <a:spLocks noGrp="1"/>
          </p:cNvSpPr>
          <p:nvPr>
            <p:ph type="sldNum" sz="quarter" idx="10"/>
          </p:nvPr>
        </p:nvSpPr>
        <p:spPr/>
        <p:txBody>
          <a:bodyPr/>
          <a:lstStyle/>
          <a:p>
            <a:fld id="{21574657-CAC2-4E08-8B90-CD0BD5561787}" type="slidenum">
              <a:rPr lang="en-US" smtClean="0"/>
              <a:t>3</a:t>
            </a:fld>
            <a:endParaRPr lang="en-US" dirty="0"/>
          </a:p>
        </p:txBody>
      </p:sp>
    </p:spTree>
    <p:extLst>
      <p:ext uri="{BB962C8B-B14F-4D97-AF65-F5344CB8AC3E}">
        <p14:creationId xmlns:p14="http://schemas.microsoft.com/office/powerpoint/2010/main" val="109075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other words…I am an advocate and a lobbyist….for children and for </a:t>
            </a:r>
            <a:r>
              <a:rPr lang="en-US" baseline="0" dirty="0" err="1" smtClean="0"/>
              <a:t>pediatricians..sounds</a:t>
            </a:r>
            <a:r>
              <a:rPr lang="en-US" baseline="0" dirty="0" smtClean="0"/>
              <a:t> easy, but the membership is diverse in many ways,</a:t>
            </a:r>
          </a:p>
          <a:p>
            <a:r>
              <a:rPr lang="en-US" baseline="0" dirty="0" smtClean="0"/>
              <a:t>Location…practicing in rural New York has different challenges than practicing in the Cities across our state…practicing in a academic medical setting is vastly different than practicing in a one, two or three person practice…</a:t>
            </a:r>
            <a:endParaRPr lang="en-US" dirty="0"/>
          </a:p>
        </p:txBody>
      </p:sp>
      <p:sp>
        <p:nvSpPr>
          <p:cNvPr id="4" name="Slide Number Placeholder 3"/>
          <p:cNvSpPr>
            <a:spLocks noGrp="1"/>
          </p:cNvSpPr>
          <p:nvPr>
            <p:ph type="sldNum" sz="quarter" idx="10"/>
          </p:nvPr>
        </p:nvSpPr>
        <p:spPr/>
        <p:txBody>
          <a:bodyPr/>
          <a:lstStyle/>
          <a:p>
            <a:fld id="{21574657-CAC2-4E08-8B90-CD0BD5561787}" type="slidenum">
              <a:rPr lang="en-US" smtClean="0"/>
              <a:t>4</a:t>
            </a:fld>
            <a:endParaRPr lang="en-US" dirty="0"/>
          </a:p>
        </p:txBody>
      </p:sp>
    </p:spTree>
    <p:extLst>
      <p:ext uri="{BB962C8B-B14F-4D97-AF65-F5344CB8AC3E}">
        <p14:creationId xmlns:p14="http://schemas.microsoft.com/office/powerpoint/2010/main" val="43395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tend to describe the current environment</a:t>
            </a:r>
            <a:r>
              <a:rPr lang="en-US" baseline="0" dirty="0" smtClean="0"/>
              <a:t> as a three dimensional chess game.  All the pieces are moving in all sectors.</a:t>
            </a:r>
            <a:endParaRPr lang="en-US" dirty="0"/>
          </a:p>
        </p:txBody>
      </p:sp>
      <p:sp>
        <p:nvSpPr>
          <p:cNvPr id="4" name="Slide Number Placeholder 3"/>
          <p:cNvSpPr>
            <a:spLocks noGrp="1"/>
          </p:cNvSpPr>
          <p:nvPr>
            <p:ph type="sldNum" sz="quarter" idx="10"/>
          </p:nvPr>
        </p:nvSpPr>
        <p:spPr/>
        <p:txBody>
          <a:bodyPr/>
          <a:lstStyle/>
          <a:p>
            <a:fld id="{21574657-CAC2-4E08-8B90-CD0BD5561787}" type="slidenum">
              <a:rPr lang="en-US" smtClean="0"/>
              <a:t>8</a:t>
            </a:fld>
            <a:endParaRPr lang="en-US" dirty="0"/>
          </a:p>
        </p:txBody>
      </p:sp>
    </p:spTree>
    <p:extLst>
      <p:ext uri="{BB962C8B-B14F-4D97-AF65-F5344CB8AC3E}">
        <p14:creationId xmlns:p14="http://schemas.microsoft.com/office/powerpoint/2010/main" val="3045718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 billion to</a:t>
            </a:r>
            <a:r>
              <a:rPr lang="en-US" baseline="0" dirty="0" smtClean="0"/>
              <a:t> be shared by hospital for reducing readmissions by 25% over 5 years.  But what this will do to capacity and the hospital budget cannot be overestimated.</a:t>
            </a:r>
            <a:endParaRPr lang="en-US" dirty="0"/>
          </a:p>
        </p:txBody>
      </p:sp>
      <p:sp>
        <p:nvSpPr>
          <p:cNvPr id="4" name="Slide Number Placeholder 3"/>
          <p:cNvSpPr>
            <a:spLocks noGrp="1"/>
          </p:cNvSpPr>
          <p:nvPr>
            <p:ph type="sldNum" sz="quarter" idx="10"/>
          </p:nvPr>
        </p:nvSpPr>
        <p:spPr/>
        <p:txBody>
          <a:bodyPr/>
          <a:lstStyle/>
          <a:p>
            <a:fld id="{21574657-CAC2-4E08-8B90-CD0BD5561787}" type="slidenum">
              <a:rPr lang="en-US" smtClean="0"/>
              <a:t>9</a:t>
            </a:fld>
            <a:endParaRPr lang="en-US" dirty="0"/>
          </a:p>
        </p:txBody>
      </p:sp>
    </p:spTree>
    <p:extLst>
      <p:ext uri="{BB962C8B-B14F-4D97-AF65-F5344CB8AC3E}">
        <p14:creationId xmlns:p14="http://schemas.microsoft.com/office/powerpoint/2010/main" val="410260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1F4522-E666-4BAE-8C0A-25142F70EDE7}" type="slidenum">
              <a:rPr lang="en-US" smtClean="0"/>
              <a:t>12</a:t>
            </a:fld>
            <a:endParaRPr lang="en-US"/>
          </a:p>
        </p:txBody>
      </p:sp>
    </p:spTree>
    <p:extLst>
      <p:ext uri="{BB962C8B-B14F-4D97-AF65-F5344CB8AC3E}">
        <p14:creationId xmlns:p14="http://schemas.microsoft.com/office/powerpoint/2010/main" val="3819725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same time we have been able to stop some very negative</a:t>
            </a:r>
            <a:r>
              <a:rPr lang="en-US" baseline="0" dirty="0" smtClean="0"/>
              <a:t> initiatives:  expanded immunization exemptions,  repeal of safety regulations in schools and child care, lead paint program cuts…etc.</a:t>
            </a:r>
            <a:endParaRPr lang="en-US" dirty="0"/>
          </a:p>
        </p:txBody>
      </p:sp>
      <p:sp>
        <p:nvSpPr>
          <p:cNvPr id="4" name="Slide Number Placeholder 3"/>
          <p:cNvSpPr>
            <a:spLocks noGrp="1"/>
          </p:cNvSpPr>
          <p:nvPr>
            <p:ph type="sldNum" sz="quarter" idx="10"/>
          </p:nvPr>
        </p:nvSpPr>
        <p:spPr/>
        <p:txBody>
          <a:bodyPr/>
          <a:lstStyle/>
          <a:p>
            <a:fld id="{21574657-CAC2-4E08-8B90-CD0BD5561787}" type="slidenum">
              <a:rPr lang="en-US" smtClean="0"/>
              <a:t>17</a:t>
            </a:fld>
            <a:endParaRPr lang="en-US" dirty="0"/>
          </a:p>
        </p:txBody>
      </p:sp>
    </p:spTree>
    <p:extLst>
      <p:ext uri="{BB962C8B-B14F-4D97-AF65-F5344CB8AC3E}">
        <p14:creationId xmlns:p14="http://schemas.microsoft.com/office/powerpoint/2010/main" val="1803420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BECC767-0B34-426A-B647-84F245C7DEDF}" type="datetimeFigureOut">
              <a:rPr lang="en-US" smtClean="0"/>
              <a:t>6/2/2018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7DA6CEE-DCA9-4BD1-837D-4817832B9EC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CC767-0B34-426A-B647-84F245C7DED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CC767-0B34-426A-B647-84F245C7DED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ECC767-0B34-426A-B647-84F245C7DED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ECC767-0B34-426A-B647-84F245C7DED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BECC767-0B34-426A-B647-84F245C7DEDF}"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A6CEE-DCA9-4BD1-837D-4817832B9EC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ECC767-0B34-426A-B647-84F245C7DEDF}" type="datetimeFigureOut">
              <a:rPr lang="en-US" smtClean="0"/>
              <a:t>6/2/2018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ECC767-0B34-426A-B647-84F245C7DEDF}" type="datetimeFigureOut">
              <a:rPr lang="en-US" smtClean="0"/>
              <a:t>6/2/2018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CC767-0B34-426A-B647-84F245C7DEDF}" type="datetimeFigureOut">
              <a:rPr lang="en-US" smtClean="0"/>
              <a:t>6/2/2018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BECC767-0B34-426A-B647-84F245C7DEDF}" type="datetimeFigureOut">
              <a:rPr lang="en-US" smtClean="0"/>
              <a:t>6/2/2018</a:t>
            </a:fld>
            <a:endParaRPr lang="en-US"/>
          </a:p>
        </p:txBody>
      </p:sp>
      <p:sp>
        <p:nvSpPr>
          <p:cNvPr id="7" name="Slide Number Placeholder 6"/>
          <p:cNvSpPr>
            <a:spLocks noGrp="1"/>
          </p:cNvSpPr>
          <p:nvPr>
            <p:ph type="sldNum" sz="quarter" idx="12"/>
          </p:nvPr>
        </p:nvSpPr>
        <p:spPr/>
        <p:txBody>
          <a:bodyPr/>
          <a:lstStyle/>
          <a:p>
            <a:fld id="{87DA6CEE-DCA9-4BD1-837D-4817832B9EC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CC767-0B34-426A-B647-84F245C7DEDF}" type="datetimeFigureOut">
              <a:rPr lang="en-US" smtClean="0"/>
              <a:t>6/2/2018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7DA6CEE-DCA9-4BD1-837D-4817832B9E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BECC767-0B34-426A-B647-84F245C7DEDF}" type="datetimeFigureOut">
              <a:rPr lang="en-US" smtClean="0"/>
              <a:t>6/2/2018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7DA6CEE-DCA9-4BD1-837D-4817832B9E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urveymonkey.com/r/CQNIZNAP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Pediatric Priorities &amp; Partnerships</a:t>
            </a:r>
            <a:br>
              <a:rPr lang="en-US" dirty="0" smtClean="0"/>
            </a:br>
            <a:r>
              <a:rPr lang="en-US" dirty="0" smtClean="0"/>
              <a:t>2018</a:t>
            </a:r>
            <a:endParaRPr lang="en-US" dirty="0"/>
          </a:p>
        </p:txBody>
      </p:sp>
      <p:sp>
        <p:nvSpPr>
          <p:cNvPr id="3" name="Subtitle 2"/>
          <p:cNvSpPr>
            <a:spLocks noGrp="1"/>
          </p:cNvSpPr>
          <p:nvPr>
            <p:ph type="subTitle" idx="1"/>
          </p:nvPr>
        </p:nvSpPr>
        <p:spPr>
          <a:xfrm>
            <a:off x="228600" y="3505200"/>
            <a:ext cx="8159496" cy="1475936"/>
          </a:xfrm>
        </p:spPr>
        <p:txBody>
          <a:bodyPr>
            <a:normAutofit fontScale="40000" lnSpcReduction="20000"/>
          </a:bodyPr>
          <a:lstStyle/>
          <a:p>
            <a:r>
              <a:rPr lang="en-US" sz="3800" b="1" dirty="0" smtClean="0"/>
              <a:t>NYSPA Conference</a:t>
            </a:r>
          </a:p>
          <a:p>
            <a:endParaRPr lang="en-US" sz="2100" dirty="0"/>
          </a:p>
          <a:p>
            <a:endParaRPr lang="en-US" sz="2900" dirty="0" smtClean="0">
              <a:latin typeface="Arial" panose="020B0604020202020204" pitchFamily="34" charset="0"/>
              <a:cs typeface="Arial" panose="020B0604020202020204" pitchFamily="34" charset="0"/>
            </a:endParaRPr>
          </a:p>
          <a:p>
            <a:r>
              <a:rPr lang="en-US" sz="3500" dirty="0" smtClean="0">
                <a:latin typeface="Arial" panose="020B0604020202020204" pitchFamily="34" charset="0"/>
                <a:cs typeface="Arial" panose="020B0604020202020204" pitchFamily="34" charset="0"/>
              </a:rPr>
              <a:t>Presented </a:t>
            </a:r>
            <a:r>
              <a:rPr lang="en-US" sz="3500" dirty="0" smtClean="0">
                <a:latin typeface="Arial" panose="020B0604020202020204" pitchFamily="34" charset="0"/>
                <a:cs typeface="Arial" panose="020B0604020202020204" pitchFamily="34" charset="0"/>
              </a:rPr>
              <a:t>by </a:t>
            </a:r>
            <a:r>
              <a:rPr lang="en-US" sz="3500" dirty="0" err="1" smtClean="0">
                <a:latin typeface="Arial" panose="020B0604020202020204" pitchFamily="34" charset="0"/>
                <a:cs typeface="Arial" panose="020B0604020202020204" pitchFamily="34" charset="0"/>
              </a:rPr>
              <a:t>Elie</a:t>
            </a:r>
            <a:r>
              <a:rPr lang="en-US" sz="3500" dirty="0" smtClean="0">
                <a:latin typeface="Arial" panose="020B0604020202020204" pitchFamily="34" charset="0"/>
                <a:cs typeface="Arial" panose="020B0604020202020204" pitchFamily="34" charset="0"/>
              </a:rPr>
              <a:t> Ward, MSW</a:t>
            </a:r>
          </a:p>
          <a:p>
            <a:r>
              <a:rPr lang="en-US" sz="3500" dirty="0" smtClean="0">
                <a:latin typeface="Arial" panose="020B0604020202020204" pitchFamily="34" charset="0"/>
                <a:cs typeface="Arial" panose="020B0604020202020204" pitchFamily="34" charset="0"/>
              </a:rPr>
              <a:t>Director of Policy &amp; Advocacy &amp; External Relations</a:t>
            </a:r>
          </a:p>
          <a:p>
            <a:r>
              <a:rPr lang="en-US" sz="3500" dirty="0" smtClean="0">
                <a:latin typeface="Arial" panose="020B0604020202020204" pitchFamily="34" charset="0"/>
                <a:cs typeface="Arial" panose="020B0604020202020204" pitchFamily="34" charset="0"/>
              </a:rPr>
              <a:t>NYS American Academy of Pediatrics</a:t>
            </a:r>
          </a:p>
          <a:p>
            <a:r>
              <a:rPr lang="en-US" sz="3500" dirty="0" smtClean="0">
                <a:latin typeface="Arial" panose="020B0604020202020204" pitchFamily="34" charset="0"/>
                <a:cs typeface="Arial" panose="020B0604020202020204" pitchFamily="34" charset="0"/>
              </a:rPr>
              <a:t>6/7</a:t>
            </a:r>
            <a:r>
              <a:rPr lang="en-US" sz="3500" dirty="0" smtClean="0">
                <a:latin typeface="Arial" panose="020B0604020202020204" pitchFamily="34" charset="0"/>
                <a:cs typeface="Arial" panose="020B0604020202020204" pitchFamily="34" charset="0"/>
              </a:rPr>
              <a:t>/2018</a:t>
            </a:r>
            <a:endParaRPr lang="en-US" sz="3500" dirty="0" smtClean="0">
              <a:latin typeface="Arial" panose="020B0604020202020204" pitchFamily="34" charset="0"/>
              <a:cs typeface="Arial" panose="020B0604020202020204" pitchFamily="34" charset="0"/>
            </a:endParaRPr>
          </a:p>
          <a:p>
            <a:endParaRPr lang="en-US" sz="2100" dirty="0" smtClean="0"/>
          </a:p>
        </p:txBody>
      </p:sp>
      <p:sp>
        <p:nvSpPr>
          <p:cNvPr id="4" name="Rectangle 1"/>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1155CC"/>
                </a:solidFill>
                <a:effectLst/>
                <a:latin typeface="Arial" pitchFamily="34" charset="0"/>
                <a:cs typeface="Arial" pitchFamily="34" charset="0"/>
                <a:hlinkClick r:id="rId2"/>
              </a:rPr>
              <a:t>https://www.surveymonkey.com/r/CQNIZNAP2</a:t>
            </a:r>
            <a:r>
              <a:rPr kumimoji="0" lang="en-US" altLang="en-US" sz="8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249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1143000"/>
          </a:xfrm>
        </p:spPr>
        <p:txBody>
          <a:bodyPr>
            <a:normAutofit fontScale="90000"/>
          </a:bodyPr>
          <a:lstStyle/>
          <a:p>
            <a:r>
              <a:rPr lang="en-US" dirty="0" smtClean="0"/>
              <a:t>Children’s Health Care in the Current Health Care Reform Initiatives</a:t>
            </a:r>
            <a:endParaRPr lang="en-US" dirty="0"/>
          </a:p>
        </p:txBody>
      </p:sp>
      <p:sp>
        <p:nvSpPr>
          <p:cNvPr id="3" name="Content Placeholder 2"/>
          <p:cNvSpPr>
            <a:spLocks noGrp="1"/>
          </p:cNvSpPr>
          <p:nvPr>
            <p:ph idx="1"/>
          </p:nvPr>
        </p:nvSpPr>
        <p:spPr>
          <a:xfrm>
            <a:off x="457200" y="2438400"/>
            <a:ext cx="8229600" cy="3886200"/>
          </a:xfrm>
        </p:spPr>
        <p:txBody>
          <a:bodyPr>
            <a:normAutofit/>
          </a:bodyPr>
          <a:lstStyle/>
          <a:p>
            <a:r>
              <a:rPr lang="en-US" dirty="0" smtClean="0"/>
              <a:t>Pediatrics only a small part of the biggest picture</a:t>
            </a:r>
          </a:p>
          <a:p>
            <a:r>
              <a:rPr lang="en-US" dirty="0" smtClean="0"/>
              <a:t>We need to work to bring focus to children’s needs</a:t>
            </a:r>
          </a:p>
          <a:p>
            <a:r>
              <a:rPr lang="en-US" dirty="0" smtClean="0"/>
              <a:t>We have to articulate the life long negative health impacts and therefore increased costs of unaddressed toxic stress and poverty induced epigenetic changes in children birth to five</a:t>
            </a:r>
          </a:p>
          <a:p>
            <a:r>
              <a:rPr lang="en-US" dirty="0" smtClean="0"/>
              <a:t>We need to find mediagenic ways to highlight the ACES study findings</a:t>
            </a:r>
          </a:p>
          <a:p>
            <a:endParaRPr lang="en-US" dirty="0" smtClean="0"/>
          </a:p>
          <a:p>
            <a:endParaRPr lang="en-US" dirty="0"/>
          </a:p>
        </p:txBody>
      </p:sp>
    </p:spTree>
    <p:extLst>
      <p:ext uri="{BB962C8B-B14F-4D97-AF65-F5344CB8AC3E}">
        <p14:creationId xmlns:p14="http://schemas.microsoft.com/office/powerpoint/2010/main" val="200793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Issue Involvement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NYSAAP has been an active member of:</a:t>
            </a:r>
          </a:p>
          <a:p>
            <a:pPr lvl="1">
              <a:lnSpc>
                <a:spcPct val="150000"/>
              </a:lnSpc>
            </a:pPr>
            <a:r>
              <a:rPr lang="en-US" dirty="0" smtClean="0"/>
              <a:t>NYS’s MRT Children’s Mental Health Committee</a:t>
            </a:r>
          </a:p>
          <a:p>
            <a:pPr lvl="1">
              <a:lnSpc>
                <a:spcPct val="150000"/>
              </a:lnSpc>
            </a:pPr>
            <a:r>
              <a:rPr lang="en-US" dirty="0" smtClean="0"/>
              <a:t>NYS’s Advance Primary Care Task Force</a:t>
            </a:r>
          </a:p>
          <a:p>
            <a:pPr lvl="1">
              <a:lnSpc>
                <a:spcPct val="150000"/>
              </a:lnSpc>
            </a:pPr>
            <a:r>
              <a:rPr lang="en-US" dirty="0"/>
              <a:t> </a:t>
            </a:r>
            <a:r>
              <a:rPr lang="en-US" dirty="0" smtClean="0"/>
              <a:t>NYS’s Task Force on VBP for Children</a:t>
            </a:r>
          </a:p>
          <a:p>
            <a:pPr lvl="1">
              <a:lnSpc>
                <a:spcPct val="150000"/>
              </a:lnSpc>
            </a:pPr>
            <a:r>
              <a:rPr lang="en-US" dirty="0" smtClean="0"/>
              <a:t>NYS’s HPV Coalition</a:t>
            </a:r>
          </a:p>
          <a:p>
            <a:pPr lvl="1">
              <a:lnSpc>
                <a:spcPct val="150000"/>
              </a:lnSpc>
            </a:pPr>
            <a:r>
              <a:rPr lang="en-US" dirty="0" smtClean="0"/>
              <a:t>Just Green Environmental Coalition</a:t>
            </a:r>
          </a:p>
          <a:p>
            <a:pPr lvl="1">
              <a:lnSpc>
                <a:spcPct val="150000"/>
              </a:lnSpc>
            </a:pPr>
            <a:r>
              <a:rPr lang="en-US" dirty="0" smtClean="0"/>
              <a:t>First 1,000 Days Work Group</a:t>
            </a:r>
          </a:p>
          <a:p>
            <a:endParaRPr lang="en-US" dirty="0"/>
          </a:p>
        </p:txBody>
      </p:sp>
    </p:spTree>
    <p:extLst>
      <p:ext uri="{BB962C8B-B14F-4D97-AF65-F5344CB8AC3E}">
        <p14:creationId xmlns:p14="http://schemas.microsoft.com/office/powerpoint/2010/main" val="1737331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lvl="1"/>
            <a:r>
              <a:rPr lang="en-US" dirty="0" smtClean="0"/>
              <a:t>Reproductive Health Care Coalition</a:t>
            </a:r>
          </a:p>
          <a:p>
            <a:pPr lvl="1"/>
            <a:r>
              <a:rPr lang="en-US" dirty="0" smtClean="0"/>
              <a:t>Maternity CAG/MRT Bundle</a:t>
            </a:r>
          </a:p>
          <a:p>
            <a:pPr lvl="1"/>
            <a:r>
              <a:rPr lang="en-US" dirty="0" smtClean="0"/>
              <a:t>NYS Partnership For Maternal Health</a:t>
            </a:r>
          </a:p>
          <a:p>
            <a:pPr lvl="1"/>
            <a:r>
              <a:rPr lang="en-US" dirty="0" smtClean="0"/>
              <a:t>NYS Antibiotic Resistance Work Group</a:t>
            </a:r>
          </a:p>
          <a:p>
            <a:pPr lvl="1"/>
            <a:r>
              <a:rPr lang="en-US" dirty="0" smtClean="0"/>
              <a:t>NYS Immunization Advisory Council</a:t>
            </a:r>
            <a:endParaRPr lang="en-US" dirty="0"/>
          </a:p>
          <a:p>
            <a:pPr lvl="1"/>
            <a:r>
              <a:rPr lang="en-US" dirty="0" smtClean="0"/>
              <a:t>NYS Safe Sleep Collaborative</a:t>
            </a:r>
          </a:p>
          <a:p>
            <a:pPr lvl="1"/>
            <a:r>
              <a:rPr lang="en-US" dirty="0" smtClean="0"/>
              <a:t>NYS Breast Feeding Collaborative</a:t>
            </a:r>
            <a:endParaRPr lang="en-US" dirty="0"/>
          </a:p>
        </p:txBody>
      </p:sp>
    </p:spTree>
    <p:extLst>
      <p:ext uri="{BB962C8B-B14F-4D97-AF65-F5344CB8AC3E}">
        <p14:creationId xmlns:p14="http://schemas.microsoft.com/office/powerpoint/2010/main" val="835500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idx="1"/>
          </p:nvPr>
        </p:nvSpPr>
        <p:spPr/>
        <p:txBody>
          <a:bodyPr/>
          <a:lstStyle/>
          <a:p>
            <a:r>
              <a:rPr lang="en-US" dirty="0" smtClean="0"/>
              <a:t>Tobacco 21 Coalition</a:t>
            </a:r>
          </a:p>
          <a:p>
            <a:r>
              <a:rPr lang="en-US" dirty="0" smtClean="0"/>
              <a:t>Nurse Family Partnership Advisory</a:t>
            </a:r>
          </a:p>
          <a:p>
            <a:endParaRPr lang="en-US" dirty="0"/>
          </a:p>
          <a:p>
            <a:r>
              <a:rPr lang="en-US" dirty="0" smtClean="0"/>
              <a:t>In addition we work with several NYS and NYC agencies that work to improve the lives and life chances of children and families.</a:t>
            </a:r>
            <a:endParaRPr lang="en-US" dirty="0"/>
          </a:p>
        </p:txBody>
      </p:sp>
    </p:spTree>
    <p:extLst>
      <p:ext uri="{BB962C8B-B14F-4D97-AF65-F5344CB8AC3E}">
        <p14:creationId xmlns:p14="http://schemas.microsoft.com/office/powerpoint/2010/main" val="193389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Sample List of Partners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ACOG</a:t>
            </a:r>
          </a:p>
          <a:p>
            <a:r>
              <a:rPr lang="en-US" dirty="0" smtClean="0"/>
              <a:t>NYSAFP</a:t>
            </a:r>
          </a:p>
          <a:p>
            <a:r>
              <a:rPr lang="en-US" dirty="0" smtClean="0"/>
              <a:t>NYSACP</a:t>
            </a:r>
          </a:p>
          <a:p>
            <a:r>
              <a:rPr lang="en-US" dirty="0" smtClean="0"/>
              <a:t>NYSNA</a:t>
            </a:r>
          </a:p>
          <a:p>
            <a:r>
              <a:rPr lang="en-US" dirty="0" smtClean="0"/>
              <a:t>HANYS</a:t>
            </a:r>
          </a:p>
          <a:p>
            <a:r>
              <a:rPr lang="en-US" dirty="0" smtClean="0"/>
              <a:t>GNYHA</a:t>
            </a:r>
          </a:p>
          <a:p>
            <a:r>
              <a:rPr lang="en-US" dirty="0" smtClean="0"/>
              <a:t>American Cancer Society</a:t>
            </a:r>
          </a:p>
          <a:p>
            <a:r>
              <a:rPr lang="en-US" dirty="0" smtClean="0"/>
              <a:t>Environmental Advocates</a:t>
            </a:r>
          </a:p>
          <a:p>
            <a:r>
              <a:rPr lang="en-US" dirty="0" smtClean="0"/>
              <a:t>Reproductive Health Care Coalition</a:t>
            </a:r>
          </a:p>
          <a:p>
            <a:r>
              <a:rPr lang="en-US" dirty="0" smtClean="0"/>
              <a:t>NYS Lead Poisoning Coalition</a:t>
            </a:r>
          </a:p>
          <a:p>
            <a:r>
              <a:rPr lang="en-US" dirty="0" smtClean="0"/>
              <a:t>American Lung Association</a:t>
            </a:r>
            <a:endParaRPr lang="en-US" dirty="0"/>
          </a:p>
        </p:txBody>
      </p:sp>
    </p:spTree>
    <p:extLst>
      <p:ext uri="{BB962C8B-B14F-4D97-AF65-F5344CB8AC3E}">
        <p14:creationId xmlns:p14="http://schemas.microsoft.com/office/powerpoint/2010/main" val="3738299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Partner’s </a:t>
            </a:r>
            <a:r>
              <a:rPr lang="en-US" dirty="0" err="1" smtClean="0"/>
              <a:t>Cont</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Coalition for Children’s Mental Health </a:t>
            </a:r>
          </a:p>
          <a:p>
            <a:r>
              <a:rPr lang="en-US" dirty="0" smtClean="0"/>
              <a:t>Safe Sleep Coalition</a:t>
            </a:r>
          </a:p>
          <a:p>
            <a:r>
              <a:rPr lang="en-US" dirty="0" smtClean="0"/>
              <a:t>HPV Coalition</a:t>
            </a:r>
          </a:p>
          <a:p>
            <a:r>
              <a:rPr lang="en-US" dirty="0" smtClean="0"/>
              <a:t>Breast Feeding Coalition</a:t>
            </a:r>
          </a:p>
          <a:p>
            <a:r>
              <a:rPr lang="en-US" dirty="0" smtClean="0"/>
              <a:t>Nutrition Consortium</a:t>
            </a:r>
          </a:p>
          <a:p>
            <a:r>
              <a:rPr lang="en-US" dirty="0" smtClean="0"/>
              <a:t>NYS American Heart Association</a:t>
            </a:r>
          </a:p>
          <a:p>
            <a:r>
              <a:rPr lang="en-US" dirty="0" smtClean="0"/>
              <a:t>MSSNY</a:t>
            </a:r>
          </a:p>
          <a:p>
            <a:r>
              <a:rPr lang="en-US" dirty="0" smtClean="0"/>
              <a:t>Tobacco Free Kids Coalition</a:t>
            </a:r>
          </a:p>
          <a:p>
            <a:r>
              <a:rPr lang="en-US" dirty="0" smtClean="0"/>
              <a:t>Child Care Inc. (representing child care providers)</a:t>
            </a:r>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161070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NYS Victories </a:t>
            </a:r>
            <a:endParaRPr lang="en-US" dirty="0"/>
          </a:p>
        </p:txBody>
      </p:sp>
      <p:sp>
        <p:nvSpPr>
          <p:cNvPr id="3" name="Content Placeholder 2"/>
          <p:cNvSpPr>
            <a:spLocks noGrp="1"/>
          </p:cNvSpPr>
          <p:nvPr>
            <p:ph idx="1"/>
          </p:nvPr>
        </p:nvSpPr>
        <p:spPr/>
        <p:txBody>
          <a:bodyPr/>
          <a:lstStyle/>
          <a:p>
            <a:r>
              <a:rPr lang="en-US" dirty="0" smtClean="0"/>
              <a:t>Medicaid Coverage for Donor Breast Milk for fragile newborns with medical necessity</a:t>
            </a:r>
          </a:p>
          <a:p>
            <a:r>
              <a:rPr lang="en-US" dirty="0" smtClean="0"/>
              <a:t>E-cig banned from school property</a:t>
            </a:r>
          </a:p>
          <a:p>
            <a:r>
              <a:rPr lang="en-US" dirty="0" smtClean="0"/>
              <a:t>Both our MOO’s stopped the bills from going forward</a:t>
            </a:r>
          </a:p>
          <a:p>
            <a:r>
              <a:rPr lang="en-US" dirty="0" smtClean="0"/>
              <a:t>E-Cigs Included in Indoor Clean Air Act</a:t>
            </a:r>
          </a:p>
          <a:p>
            <a:endParaRPr lang="en-US" dirty="0"/>
          </a:p>
        </p:txBody>
      </p:sp>
    </p:spTree>
    <p:extLst>
      <p:ext uri="{BB962C8B-B14F-4D97-AF65-F5344CB8AC3E}">
        <p14:creationId xmlns:p14="http://schemas.microsoft.com/office/powerpoint/2010/main" val="366753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447800"/>
          </a:xfrm>
        </p:spPr>
        <p:txBody>
          <a:bodyPr>
            <a:normAutofit/>
          </a:bodyPr>
          <a:lstStyle/>
          <a:p>
            <a:r>
              <a:rPr lang="en-US" dirty="0" smtClean="0"/>
              <a:t>What Have We Accomplished Over the Last Several Years</a:t>
            </a:r>
            <a:endParaRPr lang="en-US" dirty="0"/>
          </a:p>
        </p:txBody>
      </p:sp>
      <p:sp>
        <p:nvSpPr>
          <p:cNvPr id="3" name="Content Placeholder 2"/>
          <p:cNvSpPr>
            <a:spLocks noGrp="1"/>
          </p:cNvSpPr>
          <p:nvPr>
            <p:ph idx="1"/>
          </p:nvPr>
        </p:nvSpPr>
        <p:spPr>
          <a:xfrm>
            <a:off x="457200" y="2362200"/>
            <a:ext cx="8229600" cy="3962400"/>
          </a:xfrm>
        </p:spPr>
        <p:txBody>
          <a:bodyPr>
            <a:normAutofit/>
          </a:bodyPr>
          <a:lstStyle/>
          <a:p>
            <a:r>
              <a:rPr lang="en-US" dirty="0"/>
              <a:t>Increasing Minimum </a:t>
            </a:r>
            <a:r>
              <a:rPr lang="en-US" dirty="0" smtClean="0"/>
              <a:t>Wage</a:t>
            </a:r>
          </a:p>
          <a:p>
            <a:r>
              <a:rPr lang="en-US" dirty="0" smtClean="0"/>
              <a:t>Paid Family Leave</a:t>
            </a:r>
            <a:endParaRPr lang="en-US" dirty="0"/>
          </a:p>
          <a:p>
            <a:r>
              <a:rPr lang="en-US" dirty="0"/>
              <a:t>Maternal Depression </a:t>
            </a:r>
            <a:r>
              <a:rPr lang="en-US" dirty="0" smtClean="0"/>
              <a:t>legislation/payment update</a:t>
            </a:r>
          </a:p>
          <a:p>
            <a:r>
              <a:rPr lang="en-US" dirty="0" smtClean="0"/>
              <a:t>Pregnancy </a:t>
            </a:r>
            <a:r>
              <a:rPr lang="en-US" dirty="0"/>
              <a:t>accepted as an enrollment trigger</a:t>
            </a:r>
          </a:p>
          <a:p>
            <a:r>
              <a:rPr lang="en-US" dirty="0"/>
              <a:t>Mandated </a:t>
            </a:r>
            <a:r>
              <a:rPr lang="en-US" dirty="0" err="1"/>
              <a:t>Mennigococcal</a:t>
            </a:r>
            <a:r>
              <a:rPr lang="en-US" dirty="0"/>
              <a:t> Immunization in Middle School</a:t>
            </a:r>
          </a:p>
          <a:p>
            <a:r>
              <a:rPr lang="en-US" dirty="0"/>
              <a:t>Continued Protection of School Based Clinics </a:t>
            </a:r>
          </a:p>
        </p:txBody>
      </p:sp>
    </p:spTree>
    <p:extLst>
      <p:ext uri="{BB962C8B-B14F-4D97-AF65-F5344CB8AC3E}">
        <p14:creationId xmlns:p14="http://schemas.microsoft.com/office/powerpoint/2010/main" val="1944567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Flu in NICU</a:t>
            </a:r>
          </a:p>
          <a:p>
            <a:r>
              <a:rPr lang="en-US" dirty="0"/>
              <a:t>TDAP in birthing hospitals</a:t>
            </a:r>
          </a:p>
          <a:p>
            <a:r>
              <a:rPr lang="en-US" dirty="0"/>
              <a:t>Autism Insurance Law w/AAP recommended screening</a:t>
            </a:r>
          </a:p>
          <a:p>
            <a:r>
              <a:rPr lang="en-US" dirty="0"/>
              <a:t>Bright Futures Medical Home</a:t>
            </a:r>
          </a:p>
          <a:p>
            <a:r>
              <a:rPr lang="en-US" dirty="0"/>
              <a:t>Public Health Law…adding vaccines as AAP approved</a:t>
            </a:r>
          </a:p>
          <a:p>
            <a:r>
              <a:rPr lang="en-US" dirty="0" smtClean="0"/>
              <a:t>Universal Pre-K</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6245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2018 Policy &amp;  Budget Agenda</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r>
              <a:rPr lang="en-US" dirty="0" smtClean="0"/>
              <a:t>Reversed the</a:t>
            </a:r>
            <a:r>
              <a:rPr lang="en-US" dirty="0" smtClean="0"/>
              <a:t> </a:t>
            </a:r>
            <a:r>
              <a:rPr lang="en-US" dirty="0"/>
              <a:t>proposed Temporary Reduction in payment for Patient Centered Primary Care. </a:t>
            </a:r>
            <a:r>
              <a:rPr lang="en-US" dirty="0" smtClean="0"/>
              <a:t> Legislature restored the </a:t>
            </a:r>
            <a:r>
              <a:rPr lang="en-US" dirty="0"/>
              <a:t>$10 million cut to multi-billion dollar program.</a:t>
            </a:r>
          </a:p>
          <a:p>
            <a:pPr marL="0" lvl="0" indent="0">
              <a:buNone/>
            </a:pPr>
            <a:endParaRPr lang="en-US" dirty="0"/>
          </a:p>
          <a:p>
            <a:endParaRPr lang="en-US" dirty="0"/>
          </a:p>
        </p:txBody>
      </p:sp>
    </p:spTree>
    <p:extLst>
      <p:ext uri="{BB962C8B-B14F-4D97-AF65-F5344CB8AC3E}">
        <p14:creationId xmlns:p14="http://schemas.microsoft.com/office/powerpoint/2010/main" val="420721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New York State Academy of Pediatrics District II</a:t>
            </a:r>
            <a:endParaRPr lang="en-US" dirty="0"/>
          </a:p>
        </p:txBody>
      </p:sp>
      <p:sp>
        <p:nvSpPr>
          <p:cNvPr id="3" name="Content Placeholder 2"/>
          <p:cNvSpPr>
            <a:spLocks noGrp="1"/>
          </p:cNvSpPr>
          <p:nvPr>
            <p:ph idx="1"/>
          </p:nvPr>
        </p:nvSpPr>
        <p:spPr>
          <a:xfrm>
            <a:off x="457200" y="2133600"/>
            <a:ext cx="8229600" cy="4191000"/>
          </a:xfrm>
        </p:spPr>
        <p:txBody>
          <a:bodyPr>
            <a:normAutofit/>
          </a:bodyPr>
          <a:lstStyle/>
          <a:p>
            <a:r>
              <a:rPr lang="en-US" dirty="0" smtClean="0"/>
              <a:t>The District  covers the whole state</a:t>
            </a:r>
          </a:p>
          <a:p>
            <a:r>
              <a:rPr lang="en-US" dirty="0" smtClean="0"/>
              <a:t>The District is made up of Chapters 1, 2 &amp; 3.</a:t>
            </a:r>
          </a:p>
          <a:p>
            <a:r>
              <a:rPr lang="en-US" dirty="0" smtClean="0"/>
              <a:t>The Chapters are local entities</a:t>
            </a:r>
          </a:p>
          <a:p>
            <a:r>
              <a:rPr lang="en-US" dirty="0" smtClean="0"/>
              <a:t>The District works on statewide issues, policy, regulation, legislation</a:t>
            </a:r>
          </a:p>
          <a:p>
            <a:r>
              <a:rPr lang="en-US" dirty="0" smtClean="0"/>
              <a:t>Decisions made by the State of New York directly impact how you practice pediatrics no matter where you practice</a:t>
            </a:r>
          </a:p>
          <a:p>
            <a:r>
              <a:rPr lang="en-US" dirty="0" smtClean="0"/>
              <a:t>The District has a Policy &amp; Advocacy Committee</a:t>
            </a:r>
            <a:endParaRPr lang="en-US" dirty="0"/>
          </a:p>
        </p:txBody>
      </p:sp>
    </p:spTree>
    <p:extLst>
      <p:ext uri="{BB962C8B-B14F-4D97-AF65-F5344CB8AC3E}">
        <p14:creationId xmlns:p14="http://schemas.microsoft.com/office/powerpoint/2010/main" val="2814979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1,000 Days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The </a:t>
            </a:r>
            <a:r>
              <a:rPr lang="en-US" dirty="0"/>
              <a:t>First 1,000 Days recommendations are the result of a focused process by multiple stakeholders to propose new targeted initiatives to support the healthy social, intellectual, physical and emotional development of infants and toddlers during their first 1,000 days. Many pediatricians were involved in the development and prioritizing of the recommendations.</a:t>
            </a:r>
          </a:p>
          <a:p>
            <a:endParaRPr lang="en-US" dirty="0"/>
          </a:p>
        </p:txBody>
      </p:sp>
    </p:spTree>
    <p:extLst>
      <p:ext uri="{BB962C8B-B14F-4D97-AF65-F5344CB8AC3E}">
        <p14:creationId xmlns:p14="http://schemas.microsoft.com/office/powerpoint/2010/main" val="3927296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1,000 Days Recommendations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Braided Funding for Early Childhood Mental Health Consultations</a:t>
            </a:r>
          </a:p>
          <a:p>
            <a:pPr lvl="0"/>
            <a:r>
              <a:rPr lang="en-US" dirty="0"/>
              <a:t>Statewide Home Visiting</a:t>
            </a:r>
          </a:p>
          <a:p>
            <a:pPr lvl="0"/>
            <a:r>
              <a:rPr lang="en-US" dirty="0"/>
              <a:t>Creation of a Preventive Pediatric Clinical Advisory Group</a:t>
            </a:r>
          </a:p>
          <a:p>
            <a:pPr lvl="0"/>
            <a:r>
              <a:rPr lang="en-US" dirty="0"/>
              <a:t>Expand Centering Pregnancy</a:t>
            </a:r>
          </a:p>
          <a:p>
            <a:pPr lvl="0"/>
            <a:r>
              <a:rPr lang="en-US" dirty="0"/>
              <a:t>Promote Early Literacy through Local Strategies</a:t>
            </a:r>
          </a:p>
          <a:p>
            <a:pPr lvl="0"/>
            <a:r>
              <a:rPr lang="en-US" dirty="0"/>
              <a:t>Require Managed Care Plans to have a Kids Quality Agenda</a:t>
            </a:r>
          </a:p>
          <a:p>
            <a:pPr lvl="0"/>
            <a:r>
              <a:rPr lang="en-US" dirty="0"/>
              <a:t>Develop &amp; Implement a New York State Developmental Inventory Upon Kindergarten Entry</a:t>
            </a:r>
          </a:p>
          <a:p>
            <a:pPr lvl="0"/>
            <a:r>
              <a:rPr lang="en-US" dirty="0"/>
              <a:t>Pilot and Evaluate Peer Family Navigators in Multiple Settings</a:t>
            </a:r>
          </a:p>
          <a:p>
            <a:pPr lvl="0"/>
            <a:r>
              <a:rPr lang="en-US" dirty="0"/>
              <a:t>Support Parent/Caregiver Diagnosis as Eligibility Criteria for Dyadic Therapy</a:t>
            </a:r>
          </a:p>
          <a:p>
            <a:pPr lvl="0"/>
            <a:r>
              <a:rPr lang="en-US" dirty="0"/>
              <a:t>Develop a Data System Development for Cross-Sector Referrals</a:t>
            </a:r>
          </a:p>
          <a:p>
            <a:endParaRPr lang="en-US" dirty="0"/>
          </a:p>
        </p:txBody>
      </p:sp>
    </p:spTree>
    <p:extLst>
      <p:ext uri="{BB962C8B-B14F-4D97-AF65-F5344CB8AC3E}">
        <p14:creationId xmlns:p14="http://schemas.microsoft.com/office/powerpoint/2010/main" val="3862488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Children’s Mental Health</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Reversed the proposed cuts </a:t>
            </a:r>
            <a:r>
              <a:rPr lang="en-US" dirty="0"/>
              <a:t>and impending chaos in Children’s Mental Health </a:t>
            </a:r>
            <a:r>
              <a:rPr lang="en-US" dirty="0" smtClean="0"/>
              <a:t>Services…Restored $15 </a:t>
            </a:r>
            <a:r>
              <a:rPr lang="en-US" dirty="0"/>
              <a:t>million </a:t>
            </a:r>
            <a:r>
              <a:rPr lang="en-US" dirty="0" smtClean="0"/>
              <a:t>to </a:t>
            </a:r>
            <a:r>
              <a:rPr lang="en-US" dirty="0"/>
              <a:t>at least preserve the services we have to these very seriously emotionally disturbed children.</a:t>
            </a:r>
          </a:p>
          <a:p>
            <a:endParaRPr lang="en-US" dirty="0"/>
          </a:p>
        </p:txBody>
      </p:sp>
    </p:spTree>
    <p:extLst>
      <p:ext uri="{BB962C8B-B14F-4D97-AF65-F5344CB8AC3E}">
        <p14:creationId xmlns:p14="http://schemas.microsoft.com/office/powerpoint/2010/main" val="2866398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Action Level</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The </a:t>
            </a:r>
            <a:r>
              <a:rPr lang="en-US" dirty="0"/>
              <a:t>current NYS  Action Lead Blood Level is 10mg/l.  CDC has 5mg/l as acceptable and the courts are about to ask CDC to move down to 3.5. We demand that NYS move to at least 5mg/l with a commitment to move down to 3.5 and provide the resources to act. We know there is NO SAFE LEVEL OF LEAD</a:t>
            </a:r>
          </a:p>
          <a:p>
            <a:endParaRPr lang="en-US" dirty="0"/>
          </a:p>
        </p:txBody>
      </p:sp>
    </p:spTree>
    <p:extLst>
      <p:ext uri="{BB962C8B-B14F-4D97-AF65-F5344CB8AC3E}">
        <p14:creationId xmlns:p14="http://schemas.microsoft.com/office/powerpoint/2010/main" val="4189240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Pre-K</a:t>
            </a:r>
            <a:endParaRPr lang="en-US" dirty="0"/>
          </a:p>
        </p:txBody>
      </p:sp>
      <p:sp>
        <p:nvSpPr>
          <p:cNvPr id="3" name="Content Placeholder 2"/>
          <p:cNvSpPr>
            <a:spLocks noGrp="1"/>
          </p:cNvSpPr>
          <p:nvPr>
            <p:ph idx="1"/>
          </p:nvPr>
        </p:nvSpPr>
        <p:spPr/>
        <p:txBody>
          <a:bodyPr>
            <a:normAutofit lnSpcReduction="10000"/>
          </a:bodyPr>
          <a:lstStyle/>
          <a:p>
            <a:r>
              <a:rPr lang="en-US" dirty="0"/>
              <a:t>The Governor’s plan to add $15 million for pre-K for 3- and 4-year-olds in the State Budget is far too modest. More than 81,000 4-year-olds outside of NYC lack full-day pre-K. As pediatricians we know the research shows that children without access to high-quality early education will start out up to two years behind their peers, and stay behind right through high school. </a:t>
            </a:r>
          </a:p>
        </p:txBody>
      </p:sp>
    </p:spTree>
    <p:extLst>
      <p:ext uri="{BB962C8B-B14F-4D97-AF65-F5344CB8AC3E}">
        <p14:creationId xmlns:p14="http://schemas.microsoft.com/office/powerpoint/2010/main" val="2662509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Raise the Age Implementation</a:t>
            </a:r>
            <a:endParaRPr lang="en-US" dirty="0"/>
          </a:p>
        </p:txBody>
      </p:sp>
      <p:sp>
        <p:nvSpPr>
          <p:cNvPr id="3" name="Content Placeholder 2"/>
          <p:cNvSpPr>
            <a:spLocks noGrp="1"/>
          </p:cNvSpPr>
          <p:nvPr>
            <p:ph idx="1"/>
          </p:nvPr>
        </p:nvSpPr>
        <p:spPr/>
        <p:txBody>
          <a:bodyPr/>
          <a:lstStyle/>
          <a:p>
            <a:endParaRPr lang="en-US" dirty="0"/>
          </a:p>
          <a:p>
            <a:endParaRPr lang="en-US" dirty="0" smtClean="0"/>
          </a:p>
          <a:p>
            <a:r>
              <a:rPr lang="en-US" dirty="0" smtClean="0"/>
              <a:t> </a:t>
            </a:r>
            <a:r>
              <a:rPr lang="en-US" dirty="0"/>
              <a:t>New York City and the every county from Erie to Suffolk needs financial help to pay for the positive changes that Raise the Age promised. More than $200 million needs to be infused into the system to attain the goals set out in the legislation.</a:t>
            </a:r>
          </a:p>
          <a:p>
            <a:endParaRPr lang="en-US" dirty="0"/>
          </a:p>
        </p:txBody>
      </p:sp>
    </p:spTree>
    <p:extLst>
      <p:ext uri="{BB962C8B-B14F-4D97-AF65-F5344CB8AC3E}">
        <p14:creationId xmlns:p14="http://schemas.microsoft.com/office/powerpoint/2010/main" val="4233482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Also Support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State Support for NYS undocumented children and families and for DACA kids, including passing the NYS Dream Act</a:t>
            </a:r>
          </a:p>
          <a:p>
            <a:pPr lvl="0"/>
            <a:r>
              <a:rPr lang="en-US" dirty="0"/>
              <a:t>Funding to Address Food Security across New York</a:t>
            </a:r>
          </a:p>
          <a:p>
            <a:pPr lvl="0"/>
            <a:r>
              <a:rPr lang="en-US" dirty="0"/>
              <a:t>State solutions to Environmental Issues, including addressing toxic chemicals in children's products, raising tobacco purchase age to 21, further limiting access to cigarettes, assuring water purity, and removing lead from children’s environments at home, in school, child care and in the community.  We support taxing e-cigarette fluids.</a:t>
            </a:r>
          </a:p>
          <a:p>
            <a:endParaRPr lang="en-US" dirty="0"/>
          </a:p>
        </p:txBody>
      </p:sp>
    </p:spTree>
    <p:extLst>
      <p:ext uri="{BB962C8B-B14F-4D97-AF65-F5344CB8AC3E}">
        <p14:creationId xmlns:p14="http://schemas.microsoft.com/office/powerpoint/2010/main" val="3032796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Support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Strengthening Children's Mental Health services in Primary Care. The state needs to work with pediatric primary care to create and support a consistent high quality approach and payment formula to build children’s mental health capacity in pediatric primary care.</a:t>
            </a:r>
          </a:p>
          <a:p>
            <a:pPr lvl="0"/>
            <a:r>
              <a:rPr lang="en-US" dirty="0"/>
              <a:t>Advocating for more State Support to Address Increasing Child Poverty. In NYS our youngest children are the very poorest New Yorkers. And as we know, poverty is directly related to Toxic Stress.</a:t>
            </a:r>
          </a:p>
          <a:p>
            <a:endParaRPr lang="en-US" dirty="0"/>
          </a:p>
        </p:txBody>
      </p:sp>
    </p:spTree>
    <p:extLst>
      <p:ext uri="{BB962C8B-B14F-4D97-AF65-F5344CB8AC3E}">
        <p14:creationId xmlns:p14="http://schemas.microsoft.com/office/powerpoint/2010/main" val="3589997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Support</a:t>
            </a:r>
            <a:endParaRPr lang="en-US" dirty="0"/>
          </a:p>
        </p:txBody>
      </p:sp>
      <p:sp>
        <p:nvSpPr>
          <p:cNvPr id="3" name="Content Placeholder 2"/>
          <p:cNvSpPr>
            <a:spLocks noGrp="1"/>
          </p:cNvSpPr>
          <p:nvPr>
            <p:ph idx="1"/>
          </p:nvPr>
        </p:nvSpPr>
        <p:spPr/>
        <p:txBody>
          <a:bodyPr>
            <a:normAutofit lnSpcReduction="10000"/>
          </a:bodyPr>
          <a:lstStyle/>
          <a:p>
            <a:pPr lvl="0"/>
            <a:endParaRPr lang="en-US" dirty="0" smtClean="0"/>
          </a:p>
          <a:p>
            <a:pPr lvl="0"/>
            <a:r>
              <a:rPr lang="en-US" dirty="0" smtClean="0"/>
              <a:t>New </a:t>
            </a:r>
            <a:r>
              <a:rPr lang="en-US" dirty="0"/>
              <a:t>Initiatives in Telehealth for underserved areas or areas with little access to pediatric </a:t>
            </a:r>
            <a:r>
              <a:rPr lang="en-US" dirty="0" smtClean="0"/>
              <a:t>specialists</a:t>
            </a:r>
          </a:p>
          <a:p>
            <a:pPr marL="0" lvl="0" indent="0">
              <a:buNone/>
            </a:pPr>
            <a:endParaRPr lang="en-US" dirty="0"/>
          </a:p>
          <a:p>
            <a:pPr lvl="0"/>
            <a:r>
              <a:rPr lang="en-US" dirty="0"/>
              <a:t>New State Initiatives to address old and burdensome regulations, such as an opportunity to address Standing Orders for Healthy Newborns</a:t>
            </a:r>
          </a:p>
          <a:p>
            <a:endParaRPr lang="en-US" dirty="0"/>
          </a:p>
        </p:txBody>
      </p:sp>
    </p:spTree>
    <p:extLst>
      <p:ext uri="{BB962C8B-B14F-4D97-AF65-F5344CB8AC3E}">
        <p14:creationId xmlns:p14="http://schemas.microsoft.com/office/powerpoint/2010/main" val="4069550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Support</a:t>
            </a:r>
            <a:endParaRPr lang="en-US" dirty="0"/>
          </a:p>
        </p:txBody>
      </p:sp>
      <p:sp>
        <p:nvSpPr>
          <p:cNvPr id="3" name="Content Placeholder 2"/>
          <p:cNvSpPr>
            <a:spLocks noGrp="1"/>
          </p:cNvSpPr>
          <p:nvPr>
            <p:ph idx="1"/>
          </p:nvPr>
        </p:nvSpPr>
        <p:spPr/>
        <p:txBody>
          <a:bodyPr/>
          <a:lstStyle/>
          <a:p>
            <a:pPr marL="0" lvl="0" indent="0">
              <a:buNone/>
            </a:pPr>
            <a:endParaRPr lang="en-US" dirty="0"/>
          </a:p>
          <a:p>
            <a:pPr lvl="0"/>
            <a:r>
              <a:rPr lang="en-US" dirty="0" smtClean="0"/>
              <a:t>Practice </a:t>
            </a:r>
            <a:r>
              <a:rPr lang="en-US" dirty="0"/>
              <a:t>Transformation at all levels with the support to not only make it possible, but also sustainable over time</a:t>
            </a:r>
            <a:r>
              <a:rPr lang="en-US" dirty="0" smtClean="0"/>
              <a:t>. </a:t>
            </a:r>
          </a:p>
          <a:p>
            <a:pPr lvl="0"/>
            <a:r>
              <a:rPr lang="en-US" dirty="0" smtClean="0"/>
              <a:t>Patient Centered Medical Homes, Value Based Payments, Advanced Primary Care, DISRP, MRT Initiatives</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16067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District II Policy &amp; Advocacy Committee</a:t>
            </a:r>
            <a:endParaRPr lang="en-US" dirty="0"/>
          </a:p>
        </p:txBody>
      </p:sp>
      <p:sp>
        <p:nvSpPr>
          <p:cNvPr id="3" name="Content Placeholder 2"/>
          <p:cNvSpPr>
            <a:spLocks noGrp="1"/>
          </p:cNvSpPr>
          <p:nvPr>
            <p:ph idx="1"/>
          </p:nvPr>
        </p:nvSpPr>
        <p:spPr>
          <a:xfrm>
            <a:off x="533400" y="2133600"/>
            <a:ext cx="8229600" cy="4389120"/>
          </a:xfrm>
        </p:spPr>
        <p:txBody>
          <a:bodyPr>
            <a:normAutofit/>
          </a:bodyPr>
          <a:lstStyle/>
          <a:p>
            <a:r>
              <a:rPr lang="en-US" dirty="0" smtClean="0"/>
              <a:t>The Committee has membership from every Chapter and from different types of practice</a:t>
            </a:r>
          </a:p>
          <a:p>
            <a:endParaRPr lang="en-US" dirty="0" smtClean="0"/>
          </a:p>
          <a:p>
            <a:r>
              <a:rPr lang="en-US" dirty="0" smtClean="0"/>
              <a:t>The Committee represents statewide pediatric concerns</a:t>
            </a:r>
          </a:p>
          <a:p>
            <a:pPr marL="0" indent="0">
              <a:buNone/>
            </a:pPr>
            <a:endParaRPr lang="en-US" dirty="0" smtClean="0"/>
          </a:p>
          <a:p>
            <a:r>
              <a:rPr lang="en-US" dirty="0" smtClean="0"/>
              <a:t>The Committee reviews suggestions from members, discusses policy issues and debates legislative positions.  </a:t>
            </a:r>
          </a:p>
        </p:txBody>
      </p:sp>
    </p:spTree>
    <p:extLst>
      <p:ext uri="{BB962C8B-B14F-4D97-AF65-F5344CB8AC3E}">
        <p14:creationId xmlns:p14="http://schemas.microsoft.com/office/powerpoint/2010/main" val="449786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Legislation 2018</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Lowering State Blood Lead Action Level    A.6906/S.6472</a:t>
            </a:r>
            <a:endParaRPr lang="en-US" dirty="0"/>
          </a:p>
          <a:p>
            <a:r>
              <a:rPr lang="en-US" dirty="0"/>
              <a:t>Lowers Blood Action Level from the current 10mg/l to 5mg/l.  5mg/l is the CDC level.  NYS needs to catch up to the CDC recommendation to protect our children from the hazards of Lead Poisoning.</a:t>
            </a:r>
          </a:p>
          <a:p>
            <a:r>
              <a:rPr lang="en-US" b="1" dirty="0"/>
              <a:t>CMV Newborn Testing  A.58 c/S. 02816b</a:t>
            </a:r>
            <a:endParaRPr lang="en-US" dirty="0"/>
          </a:p>
          <a:p>
            <a:r>
              <a:rPr lang="en-US" dirty="0"/>
              <a:t>Creates a requirement for newborn testing for CMV if the newborn fails a hearing test, and specifically identifies the urine polymerase chain reaction test as the one to use.</a:t>
            </a:r>
          </a:p>
          <a:p>
            <a:endParaRPr lang="en-US" dirty="0"/>
          </a:p>
        </p:txBody>
      </p:sp>
    </p:spTree>
    <p:extLst>
      <p:ext uri="{BB962C8B-B14F-4D97-AF65-F5344CB8AC3E}">
        <p14:creationId xmlns:p14="http://schemas.microsoft.com/office/powerpoint/2010/main" val="1951351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a:t>
            </a:r>
            <a:r>
              <a:rPr lang="en-US" dirty="0" err="1" smtClean="0"/>
              <a:t>cont</a:t>
            </a:r>
            <a:endParaRPr lang="en-US" dirty="0"/>
          </a:p>
        </p:txBody>
      </p:sp>
      <p:sp>
        <p:nvSpPr>
          <p:cNvPr id="3" name="Content Placeholder 2"/>
          <p:cNvSpPr>
            <a:spLocks noGrp="1"/>
          </p:cNvSpPr>
          <p:nvPr>
            <p:ph idx="1"/>
          </p:nvPr>
        </p:nvSpPr>
        <p:spPr/>
        <p:txBody>
          <a:bodyPr>
            <a:normAutofit fontScale="92500"/>
          </a:bodyPr>
          <a:lstStyle/>
          <a:p>
            <a:r>
              <a:rPr lang="en-US" b="1" dirty="0"/>
              <a:t>Newborn Standing Orders </a:t>
            </a:r>
            <a:r>
              <a:rPr lang="en-US" b="1" dirty="0" smtClean="0"/>
              <a:t> </a:t>
            </a:r>
            <a:r>
              <a:rPr lang="en-US" b="1" dirty="0" smtClean="0"/>
              <a:t>A.9950A/S.08774A</a:t>
            </a:r>
            <a:endParaRPr lang="en-US" dirty="0"/>
          </a:p>
          <a:p>
            <a:pPr marL="0" indent="0">
              <a:buNone/>
            </a:pPr>
            <a:r>
              <a:rPr lang="en-US" dirty="0"/>
              <a:t>Allows the nurse attending the </a:t>
            </a:r>
            <a:r>
              <a:rPr lang="en-US" dirty="0" smtClean="0"/>
              <a:t>birth </a:t>
            </a:r>
            <a:r>
              <a:rPr lang="en-US" dirty="0"/>
              <a:t>of a healthy newborn to use a Standing Order to place the healthy newborn in the regular newborn nursery</a:t>
            </a:r>
            <a:r>
              <a:rPr lang="en-US" dirty="0" smtClean="0"/>
              <a:t>.</a:t>
            </a:r>
          </a:p>
          <a:p>
            <a:pPr marL="0" indent="0">
              <a:buNone/>
            </a:pPr>
            <a:endParaRPr lang="en-US" dirty="0"/>
          </a:p>
          <a:p>
            <a:r>
              <a:rPr lang="en-US" b="1" dirty="0"/>
              <a:t>Flu in Infant &amp; Child Care   </a:t>
            </a:r>
            <a:r>
              <a:rPr lang="en-US" b="1" dirty="0" smtClean="0"/>
              <a:t>A.1230a/S.06346 </a:t>
            </a:r>
            <a:endParaRPr lang="en-US" dirty="0"/>
          </a:p>
          <a:p>
            <a:pPr marL="0" indent="0">
              <a:buNone/>
            </a:pPr>
            <a:r>
              <a:rPr lang="en-US" dirty="0"/>
              <a:t>Requires infants, toddlers and young children to get an annual flu immunization to attend infant and child care. </a:t>
            </a:r>
          </a:p>
          <a:p>
            <a:endParaRPr lang="en-US" dirty="0"/>
          </a:p>
        </p:txBody>
      </p:sp>
    </p:spTree>
    <p:extLst>
      <p:ext uri="{BB962C8B-B14F-4D97-AF65-F5344CB8AC3E}">
        <p14:creationId xmlns:p14="http://schemas.microsoft.com/office/powerpoint/2010/main" val="2988059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a:t>
            </a:r>
            <a:r>
              <a:rPr lang="en-US" dirty="0" err="1" smtClean="0"/>
              <a:t>cont</a:t>
            </a:r>
            <a:endParaRPr lang="en-US" dirty="0"/>
          </a:p>
        </p:txBody>
      </p:sp>
      <p:sp>
        <p:nvSpPr>
          <p:cNvPr id="3" name="Content Placeholder 2"/>
          <p:cNvSpPr>
            <a:spLocks noGrp="1"/>
          </p:cNvSpPr>
          <p:nvPr>
            <p:ph idx="1"/>
          </p:nvPr>
        </p:nvSpPr>
        <p:spPr/>
        <p:txBody>
          <a:bodyPr>
            <a:normAutofit lnSpcReduction="10000"/>
          </a:bodyPr>
          <a:lstStyle/>
          <a:p>
            <a:r>
              <a:rPr lang="en-US" b="1" dirty="0"/>
              <a:t>Children’s Toxic Chemical Labeling and Disclosure Act A.07950/S.06034</a:t>
            </a:r>
            <a:endParaRPr lang="en-US" dirty="0"/>
          </a:p>
          <a:p>
            <a:pPr marL="0" indent="0">
              <a:buNone/>
            </a:pPr>
            <a:r>
              <a:rPr lang="en-US" dirty="0"/>
              <a:t>This legislation proposes New York State require manufacturers to</a:t>
            </a:r>
            <a:r>
              <a:rPr lang="en-US" dirty="0" smtClean="0"/>
              <a:t>:</a:t>
            </a:r>
            <a:endParaRPr lang="en-US" dirty="0"/>
          </a:p>
          <a:p>
            <a:pPr marL="982980" lvl="2" indent="-342900"/>
            <a:r>
              <a:rPr lang="en-US" dirty="0"/>
              <a:t>Identify chemicals of high concern based on their inherent hazards;</a:t>
            </a:r>
          </a:p>
          <a:p>
            <a:pPr marL="982980" lvl="2" indent="-342900"/>
            <a:r>
              <a:rPr lang="en-US" dirty="0"/>
              <a:t>Create a priority list of chemicals of high concern found in children’s products;</a:t>
            </a:r>
          </a:p>
          <a:p>
            <a:pPr marL="982980" lvl="2" indent="-342900"/>
            <a:r>
              <a:rPr lang="en-US" dirty="0"/>
              <a:t>Require manufacturers to disclose use of priority chemicals in children’s products;</a:t>
            </a:r>
          </a:p>
          <a:p>
            <a:endParaRPr lang="en-US" dirty="0"/>
          </a:p>
        </p:txBody>
      </p:sp>
    </p:spTree>
    <p:extLst>
      <p:ext uri="{BB962C8B-B14F-4D97-AF65-F5344CB8AC3E}">
        <p14:creationId xmlns:p14="http://schemas.microsoft.com/office/powerpoint/2010/main" val="3225568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a:t>
            </a:r>
            <a:r>
              <a:rPr lang="en-US" dirty="0" err="1" smtClean="0"/>
              <a:t>cont</a:t>
            </a:r>
            <a:endParaRPr lang="en-US" dirty="0"/>
          </a:p>
        </p:txBody>
      </p:sp>
      <p:sp>
        <p:nvSpPr>
          <p:cNvPr id="3" name="Content Placeholder 2"/>
          <p:cNvSpPr>
            <a:spLocks noGrp="1"/>
          </p:cNvSpPr>
          <p:nvPr>
            <p:ph idx="1"/>
          </p:nvPr>
        </p:nvSpPr>
        <p:spPr/>
        <p:txBody>
          <a:bodyPr>
            <a:normAutofit/>
          </a:bodyPr>
          <a:lstStyle/>
          <a:p>
            <a:endParaRPr lang="en-US" b="1" dirty="0" smtClean="0"/>
          </a:p>
          <a:p>
            <a:endParaRPr lang="en-US" b="1" dirty="0"/>
          </a:p>
          <a:p>
            <a:r>
              <a:rPr lang="en-US" b="1" dirty="0" smtClean="0"/>
              <a:t>Tobacco </a:t>
            </a:r>
            <a:r>
              <a:rPr lang="en-US" b="1" dirty="0"/>
              <a:t>21  A.273/S.3978</a:t>
            </a:r>
            <a:endParaRPr lang="en-US" dirty="0"/>
          </a:p>
          <a:p>
            <a:pPr marL="0" indent="0">
              <a:buNone/>
            </a:pPr>
            <a:r>
              <a:rPr lang="en-US" dirty="0" smtClean="0"/>
              <a:t>	Raises </a:t>
            </a:r>
            <a:r>
              <a:rPr lang="en-US" dirty="0"/>
              <a:t>the tobacco purchase level to 21 </a:t>
            </a:r>
            <a:r>
              <a:rPr lang="en-US" dirty="0" smtClean="0"/>
              <a:t>statewide</a:t>
            </a:r>
          </a:p>
          <a:p>
            <a:pPr marL="0" indent="0">
              <a:buNone/>
            </a:pPr>
            <a:endParaRPr lang="en-US" dirty="0"/>
          </a:p>
          <a:p>
            <a:r>
              <a:rPr lang="en-US" b="1" dirty="0"/>
              <a:t>Tanning   A.07218a/S.05585</a:t>
            </a:r>
            <a:endParaRPr lang="en-US" dirty="0"/>
          </a:p>
          <a:p>
            <a:pPr marL="0" indent="0">
              <a:buNone/>
            </a:pPr>
            <a:r>
              <a:rPr lang="en-US" dirty="0" smtClean="0"/>
              <a:t>	Raises </a:t>
            </a:r>
            <a:r>
              <a:rPr lang="en-US" dirty="0"/>
              <a:t>the age of tanning to 18</a:t>
            </a:r>
          </a:p>
          <a:p>
            <a:endParaRPr lang="en-US" dirty="0"/>
          </a:p>
        </p:txBody>
      </p:sp>
    </p:spTree>
    <p:extLst>
      <p:ext uri="{BB962C8B-B14F-4D97-AF65-F5344CB8AC3E}">
        <p14:creationId xmlns:p14="http://schemas.microsoft.com/office/powerpoint/2010/main" val="3068074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a:t>
            </a:r>
            <a:r>
              <a:rPr lang="en-US" dirty="0" err="1" smtClean="0"/>
              <a:t>cont</a:t>
            </a:r>
            <a:endParaRPr lang="en-US" dirty="0"/>
          </a:p>
        </p:txBody>
      </p:sp>
      <p:sp>
        <p:nvSpPr>
          <p:cNvPr id="3" name="Content Placeholder 2"/>
          <p:cNvSpPr>
            <a:spLocks noGrp="1"/>
          </p:cNvSpPr>
          <p:nvPr>
            <p:ph idx="1"/>
          </p:nvPr>
        </p:nvSpPr>
        <p:spPr/>
        <p:txBody>
          <a:bodyPr>
            <a:normAutofit fontScale="92500"/>
          </a:bodyPr>
          <a:lstStyle/>
          <a:p>
            <a:r>
              <a:rPr lang="en-US" b="1" dirty="0"/>
              <a:t>Gun Safe Storage   </a:t>
            </a:r>
            <a:r>
              <a:rPr lang="en-US" b="1" dirty="0" smtClean="0"/>
              <a:t>A.0563/S.04392</a:t>
            </a:r>
            <a:endParaRPr lang="en-US" dirty="0"/>
          </a:p>
          <a:p>
            <a:pPr marL="365760" lvl="1" indent="0">
              <a:buNone/>
            </a:pPr>
            <a:r>
              <a:rPr lang="en-US" dirty="0"/>
              <a:t>Requires </a:t>
            </a:r>
            <a:r>
              <a:rPr lang="en-US" b="1" dirty="0"/>
              <a:t>all</a:t>
            </a:r>
            <a:r>
              <a:rPr lang="en-US" dirty="0"/>
              <a:t> gun owners to store their weapons in a gun safe, or in a locked box and with a trigger lock. It also requires keeping ammunition in a place separate from the gun. This universal safe storage requirement will help protect all children in homes with guns.</a:t>
            </a:r>
          </a:p>
          <a:p>
            <a:r>
              <a:rPr lang="en-US" b="1" dirty="0"/>
              <a:t>Crib Bumpers A.04151a/S 04055b</a:t>
            </a:r>
            <a:endParaRPr lang="en-US" dirty="0"/>
          </a:p>
          <a:p>
            <a:pPr marL="365760" lvl="1" indent="0">
              <a:buNone/>
            </a:pPr>
            <a:r>
              <a:rPr lang="en-US" dirty="0"/>
              <a:t>Limits the sale of crib bumpers to only mesh bumpers which are fully porous</a:t>
            </a:r>
          </a:p>
          <a:p>
            <a:endParaRPr lang="en-US" dirty="0"/>
          </a:p>
        </p:txBody>
      </p:sp>
    </p:spTree>
    <p:extLst>
      <p:ext uri="{BB962C8B-B14F-4D97-AF65-F5344CB8AC3E}">
        <p14:creationId xmlns:p14="http://schemas.microsoft.com/office/powerpoint/2010/main" val="1072433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a:t>
            </a:r>
            <a:r>
              <a:rPr lang="en-US" dirty="0" err="1"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Tax on </a:t>
            </a:r>
            <a:r>
              <a:rPr lang="en-US" b="1" dirty="0" err="1"/>
              <a:t>Vap</a:t>
            </a:r>
            <a:r>
              <a:rPr lang="en-US" b="1" dirty="0"/>
              <a:t> fluids</a:t>
            </a:r>
            <a:endParaRPr lang="en-US" dirty="0"/>
          </a:p>
          <a:p>
            <a:pPr marL="365760" lvl="1" indent="0">
              <a:buNone/>
            </a:pPr>
            <a:r>
              <a:rPr lang="en-US" dirty="0"/>
              <a:t>This tax will help limit young people’s access to vaping.  Any increase in tobacco products has been proven to decrease adolescent uptake and reduce continued use</a:t>
            </a:r>
            <a:r>
              <a:rPr lang="en-US" dirty="0" smtClean="0"/>
              <a:t>.</a:t>
            </a:r>
          </a:p>
          <a:p>
            <a:pPr marL="365760" lvl="1" indent="0">
              <a:buNone/>
            </a:pPr>
            <a:endParaRPr lang="en-US" dirty="0"/>
          </a:p>
          <a:p>
            <a:r>
              <a:rPr lang="en-US" b="1" dirty="0"/>
              <a:t>Conversion Therapy Prohibition A.3977/S.00263</a:t>
            </a:r>
            <a:endParaRPr lang="en-US" dirty="0"/>
          </a:p>
          <a:p>
            <a:pPr marL="365760" lvl="1" indent="0">
              <a:buNone/>
            </a:pPr>
            <a:r>
              <a:rPr lang="en-US" dirty="0"/>
              <a:t>Prohibits a mental health professional from engaging in sexual orientation change efforts with a patient under 18 years of age.</a:t>
            </a:r>
          </a:p>
          <a:p>
            <a:pPr marL="0" indent="0">
              <a:buNone/>
            </a:pPr>
            <a:r>
              <a:rPr lang="en-US" dirty="0"/>
              <a:t> </a:t>
            </a:r>
          </a:p>
          <a:p>
            <a:endParaRPr lang="en-US" dirty="0"/>
          </a:p>
        </p:txBody>
      </p:sp>
    </p:spTree>
    <p:extLst>
      <p:ext uri="{BB962C8B-B14F-4D97-AF65-F5344CB8AC3E}">
        <p14:creationId xmlns:p14="http://schemas.microsoft.com/office/powerpoint/2010/main" val="259838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Provide Schools with Access to Children’s Lead Blood Levels from NYSIIS  </a:t>
            </a:r>
            <a:r>
              <a:rPr lang="en-US" b="1" dirty="0" smtClean="0"/>
              <a:t>A.03899a/S.03741A</a:t>
            </a:r>
          </a:p>
          <a:p>
            <a:endParaRPr lang="en-US" b="1" dirty="0"/>
          </a:p>
          <a:p>
            <a:r>
              <a:rPr lang="en-US" b="1" dirty="0" smtClean="0"/>
              <a:t>This bill already passed this session!</a:t>
            </a:r>
            <a:endParaRPr lang="en-US" b="1" dirty="0" smtClean="0"/>
          </a:p>
          <a:p>
            <a:pPr marL="0" indent="0">
              <a:buNone/>
            </a:pPr>
            <a:endParaRPr lang="en-US" dirty="0"/>
          </a:p>
          <a:p>
            <a:pPr marL="365760" lvl="1" indent="0">
              <a:buNone/>
            </a:pPr>
            <a:r>
              <a:rPr lang="en-US" dirty="0"/>
              <a:t>Allows school personnel access to children’ blood lead levels through the NYSIIS (immunization registry), so they can begin interventions as early as possible.  New York City already allows NYC schools access to this information through its CIR. It is time to allow schools across the state the same access.</a:t>
            </a:r>
          </a:p>
          <a:p>
            <a:endParaRPr lang="en-US" dirty="0"/>
          </a:p>
        </p:txBody>
      </p:sp>
    </p:spTree>
    <p:extLst>
      <p:ext uri="{BB962C8B-B14F-4D97-AF65-F5344CB8AC3E}">
        <p14:creationId xmlns:p14="http://schemas.microsoft.com/office/powerpoint/2010/main" val="20801448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a:t>
            </a:r>
            <a:endParaRPr lang="en-US" dirty="0"/>
          </a:p>
        </p:txBody>
      </p:sp>
      <p:sp>
        <p:nvSpPr>
          <p:cNvPr id="3" name="Content Placeholder 2"/>
          <p:cNvSpPr>
            <a:spLocks noGrp="1"/>
          </p:cNvSpPr>
          <p:nvPr>
            <p:ph idx="1"/>
          </p:nvPr>
        </p:nvSpPr>
        <p:spPr/>
        <p:txBody>
          <a:bodyPr>
            <a:normAutofit fontScale="92500"/>
          </a:bodyPr>
          <a:lstStyle/>
          <a:p>
            <a:r>
              <a:rPr lang="en-US" b="1" dirty="0"/>
              <a:t>Insurance Coverage for the Cost of Donor Breast Milk  </a:t>
            </a:r>
            <a:r>
              <a:rPr lang="en-US" b="1" dirty="0" smtClean="0"/>
              <a:t>A,7897/S.7190  Passed!</a:t>
            </a:r>
            <a:endParaRPr lang="en-US" dirty="0"/>
          </a:p>
          <a:p>
            <a:pPr marL="365760" lvl="1" indent="0">
              <a:buNone/>
            </a:pPr>
            <a:r>
              <a:rPr lang="en-US" dirty="0"/>
              <a:t>Requires all health insurers to cover the cost of Donor Breast Milk, based on Medical </a:t>
            </a:r>
            <a:r>
              <a:rPr lang="en-US" dirty="0" smtClean="0"/>
              <a:t>Necessity</a:t>
            </a:r>
          </a:p>
          <a:p>
            <a:pPr marL="365760" lvl="1" indent="0">
              <a:buNone/>
            </a:pPr>
            <a:endParaRPr lang="en-US" dirty="0"/>
          </a:p>
          <a:p>
            <a:r>
              <a:rPr lang="en-US" b="1" dirty="0"/>
              <a:t>Cordless blinds A.320/S.6519</a:t>
            </a:r>
            <a:endParaRPr lang="en-US" dirty="0"/>
          </a:p>
          <a:p>
            <a:pPr marL="365760" lvl="1" indent="0">
              <a:buNone/>
            </a:pPr>
            <a:r>
              <a:rPr lang="en-US" dirty="0"/>
              <a:t>Requires child care centers to install cordless blinds or other none hazardous window coverings when they rehabilitate a physical space.</a:t>
            </a:r>
          </a:p>
          <a:p>
            <a:pPr lvl="1"/>
            <a:endParaRPr lang="en-US" dirty="0"/>
          </a:p>
        </p:txBody>
      </p:sp>
    </p:spTree>
    <p:extLst>
      <p:ext uri="{BB962C8B-B14F-4D97-AF65-F5344CB8AC3E}">
        <p14:creationId xmlns:p14="http://schemas.microsoft.com/office/powerpoint/2010/main" val="4291460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marL="0" indent="0">
              <a:buNone/>
            </a:pPr>
            <a:r>
              <a:rPr lang="en-US" dirty="0" smtClean="0"/>
              <a:t>Be An Advocate</a:t>
            </a:r>
          </a:p>
          <a:p>
            <a:pPr marL="0" indent="0">
              <a:buNone/>
            </a:pPr>
            <a:endParaRPr lang="en-US" dirty="0" smtClean="0"/>
          </a:p>
          <a:p>
            <a:pPr marL="0" indent="0">
              <a:buNone/>
            </a:pPr>
            <a:endParaRPr lang="en-US" dirty="0" smtClean="0"/>
          </a:p>
          <a:p>
            <a:r>
              <a:rPr lang="en-US" dirty="0" smtClean="0"/>
              <a:t>When you get an Alert or a Vital Information Bulletin react, respond, take action.  We can give you the information, in many cases we can even give you the words to say…but you need to act to make a difference for children and for pediatricians</a:t>
            </a:r>
          </a:p>
          <a:p>
            <a:endParaRPr lang="en-US" dirty="0"/>
          </a:p>
          <a:p>
            <a:endParaRPr lang="en-US" dirty="0" smtClean="0"/>
          </a:p>
        </p:txBody>
      </p:sp>
    </p:spTree>
    <p:extLst>
      <p:ext uri="{BB962C8B-B14F-4D97-AF65-F5344CB8AC3E}">
        <p14:creationId xmlns:p14="http://schemas.microsoft.com/office/powerpoint/2010/main" val="153661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Who Represents You</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Find your </a:t>
            </a:r>
            <a:r>
              <a:rPr lang="en-US" dirty="0" err="1" smtClean="0"/>
              <a:t>Assemblymember</a:t>
            </a:r>
            <a:endParaRPr lang="en-US" dirty="0" smtClean="0"/>
          </a:p>
          <a:p>
            <a:pPr marL="0" indent="0">
              <a:buNone/>
            </a:pPr>
            <a:endParaRPr lang="en-US" dirty="0" smtClean="0"/>
          </a:p>
          <a:p>
            <a:pPr marL="0" indent="0">
              <a:buNone/>
            </a:pPr>
            <a:r>
              <a:rPr lang="en-US" dirty="0" smtClean="0"/>
              <a:t>              </a:t>
            </a:r>
            <a:r>
              <a:rPr lang="en-US" b="1" dirty="0" smtClean="0"/>
              <a:t>www.nyassembly.gov</a:t>
            </a:r>
          </a:p>
          <a:p>
            <a:pPr marL="0" indent="0">
              <a:buNone/>
            </a:pPr>
            <a:endParaRPr lang="en-US" dirty="0"/>
          </a:p>
          <a:p>
            <a:pPr marL="0" indent="0">
              <a:buNone/>
            </a:pPr>
            <a:r>
              <a:rPr lang="en-US" dirty="0" smtClean="0"/>
              <a:t>Find your Senator</a:t>
            </a:r>
          </a:p>
          <a:p>
            <a:pPr marL="0" indent="0">
              <a:buNone/>
            </a:pPr>
            <a:endParaRPr lang="en-US" dirty="0"/>
          </a:p>
          <a:p>
            <a:pPr marL="0" indent="0">
              <a:buNone/>
            </a:pPr>
            <a:r>
              <a:rPr lang="en-US" dirty="0" smtClean="0"/>
              <a:t>                 </a:t>
            </a:r>
            <a:r>
              <a:rPr lang="en-US" b="1" dirty="0" smtClean="0"/>
              <a:t>www.nysenate.gov</a:t>
            </a:r>
            <a:endParaRPr lang="en-US" b="1" dirty="0"/>
          </a:p>
        </p:txBody>
      </p:sp>
    </p:spTree>
    <p:extLst>
      <p:ext uri="{BB962C8B-B14F-4D97-AF65-F5344CB8AC3E}">
        <p14:creationId xmlns:p14="http://schemas.microsoft.com/office/powerpoint/2010/main" val="3156606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Role as Director of Policy &amp; Advocacy for NYSAAP</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r>
              <a:rPr lang="en-US" dirty="0" smtClean="0"/>
              <a:t>Engage membership to determine key issues of concern</a:t>
            </a:r>
          </a:p>
          <a:p>
            <a:endParaRPr lang="en-US" dirty="0" smtClean="0"/>
          </a:p>
          <a:p>
            <a:r>
              <a:rPr lang="en-US" dirty="0" smtClean="0"/>
              <a:t>Work with PP&amp;A to craft appropriate response, legislation, policy change, regulation, state department oversight, etc.</a:t>
            </a:r>
          </a:p>
          <a:p>
            <a:endParaRPr lang="en-US" dirty="0" smtClean="0"/>
          </a:p>
          <a:p>
            <a:r>
              <a:rPr lang="en-US" dirty="0" smtClean="0"/>
              <a:t>Craft Advocacy Agenda</a:t>
            </a:r>
          </a:p>
        </p:txBody>
      </p:sp>
    </p:spTree>
    <p:extLst>
      <p:ext uri="{BB962C8B-B14F-4D97-AF65-F5344CB8AC3E}">
        <p14:creationId xmlns:p14="http://schemas.microsoft.com/office/powerpoint/2010/main" val="4236446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Advocate</a:t>
            </a:r>
            <a:endParaRPr lang="en-US" dirty="0"/>
          </a:p>
        </p:txBody>
      </p:sp>
      <p:sp>
        <p:nvSpPr>
          <p:cNvPr id="3" name="Content Placeholder 2"/>
          <p:cNvSpPr>
            <a:spLocks noGrp="1"/>
          </p:cNvSpPr>
          <p:nvPr>
            <p:ph idx="1"/>
          </p:nvPr>
        </p:nvSpPr>
        <p:spPr/>
        <p:txBody>
          <a:bodyPr>
            <a:normAutofit fontScale="92500"/>
          </a:bodyPr>
          <a:lstStyle/>
          <a:p>
            <a:r>
              <a:rPr lang="en-US" dirty="0" smtClean="0"/>
              <a:t>Be Consistent,  one visit or one conversation on a tough issue (like raising minimum wage to $15) will not bring it home</a:t>
            </a:r>
          </a:p>
          <a:p>
            <a:r>
              <a:rPr lang="en-US" dirty="0" smtClean="0"/>
              <a:t>Show that you care about your issue, being passionate is a plus</a:t>
            </a:r>
          </a:p>
          <a:p>
            <a:r>
              <a:rPr lang="en-US" dirty="0" smtClean="0"/>
              <a:t>Learn to laugh when you win and when you lose</a:t>
            </a:r>
          </a:p>
          <a:p>
            <a:r>
              <a:rPr lang="en-US" dirty="0" smtClean="0"/>
              <a:t>Never hold a grudge…none of this is personal</a:t>
            </a:r>
          </a:p>
          <a:p>
            <a:endParaRPr lang="en-US" dirty="0"/>
          </a:p>
        </p:txBody>
      </p:sp>
    </p:spTree>
    <p:extLst>
      <p:ext uri="{BB962C8B-B14F-4D97-AF65-F5344CB8AC3E}">
        <p14:creationId xmlns:p14="http://schemas.microsoft.com/office/powerpoint/2010/main" val="6707418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the First Step</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r>
              <a:rPr lang="en-US" dirty="0" smtClean="0"/>
              <a:t>The children and families of New York need your voice</a:t>
            </a:r>
          </a:p>
          <a:p>
            <a:pPr marL="0" indent="0">
              <a:buNone/>
            </a:pPr>
            <a:endParaRPr lang="en-US" dirty="0" smtClean="0"/>
          </a:p>
          <a:p>
            <a:r>
              <a:rPr lang="en-US" dirty="0" smtClean="0"/>
              <a:t>Just because it’s hard doesn’t mean it won’t happen</a:t>
            </a:r>
          </a:p>
          <a:p>
            <a:endParaRPr lang="en-US" dirty="0" smtClean="0"/>
          </a:p>
          <a:p>
            <a:r>
              <a:rPr lang="en-US" dirty="0" smtClean="0"/>
              <a:t>Keep your sense of humor.</a:t>
            </a:r>
          </a:p>
          <a:p>
            <a:pPr marL="0" indent="0">
              <a:buNone/>
            </a:pPr>
            <a:endParaRPr lang="en-US" dirty="0" smtClean="0"/>
          </a:p>
          <a:p>
            <a:endParaRPr lang="en-US" dirty="0"/>
          </a:p>
        </p:txBody>
      </p:sp>
    </p:spTree>
    <p:extLst>
      <p:ext uri="{BB962C8B-B14F-4D97-AF65-F5344CB8AC3E}">
        <p14:creationId xmlns:p14="http://schemas.microsoft.com/office/powerpoint/2010/main" val="12672374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6927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3000" dirty="0"/>
              <a:t>Maintain relationships with public external partners, both in the legislature, the state agencies, the Governor’s Office, New York City Mayor’s Office and the Offices of the City </a:t>
            </a:r>
            <a:r>
              <a:rPr lang="en-US" sz="3000" dirty="0" smtClean="0"/>
              <a:t>Council</a:t>
            </a:r>
          </a:p>
          <a:p>
            <a:endParaRPr lang="en-US" dirty="0" smtClean="0"/>
          </a:p>
          <a:p>
            <a:pPr marL="274320" lvl="2" indent="-274320">
              <a:buClr>
                <a:schemeClr val="accent3"/>
              </a:buClr>
              <a:buSzPct val="95000"/>
            </a:pPr>
            <a:r>
              <a:rPr lang="en-US" sz="3000" dirty="0"/>
              <a:t>Engage internal and external partners to bring focus to the issue</a:t>
            </a:r>
          </a:p>
          <a:p>
            <a:endParaRPr lang="en-US" dirty="0"/>
          </a:p>
          <a:p>
            <a:pPr marL="274320" lvl="1" indent="-274320">
              <a:buClr>
                <a:schemeClr val="accent3"/>
              </a:buClr>
              <a:buSzPct val="95000"/>
            </a:pPr>
            <a:r>
              <a:rPr lang="en-US" sz="3000" dirty="0"/>
              <a:t>Maintain and nurture external relationships with other professional organizations and not for profit groups with a focus on children</a:t>
            </a:r>
          </a:p>
          <a:p>
            <a:endParaRPr lang="en-US" sz="3000" dirty="0"/>
          </a:p>
          <a:p>
            <a:endParaRPr lang="en-US" dirty="0"/>
          </a:p>
        </p:txBody>
      </p:sp>
    </p:spTree>
    <p:extLst>
      <p:ext uri="{BB962C8B-B14F-4D97-AF65-F5344CB8AC3E}">
        <p14:creationId xmlns:p14="http://schemas.microsoft.com/office/powerpoint/2010/main" val="9017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Federal Wins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Family First Prevention Services Act – child welfare legislation focused on promoting prevention;</a:t>
            </a:r>
          </a:p>
          <a:p>
            <a:r>
              <a:rPr lang="en-US" dirty="0"/>
              <a:t>$5.8 billion increase in funding for the Child Care and Dependent Block Grant over the next two years;</a:t>
            </a:r>
          </a:p>
          <a:p>
            <a:r>
              <a:rPr lang="en-US" dirty="0"/>
              <a:t>Four-year extension of the Children’s Health Insurance Program (CHIP) (in addition to the six-year extension passed on the previous CR);</a:t>
            </a:r>
          </a:p>
          <a:p>
            <a:r>
              <a:rPr lang="en-US" dirty="0"/>
              <a:t>Five-year reauthorization of the Maternal, Infant, Early Childhood Home Visiting (MIECHV) Program</a:t>
            </a:r>
            <a:r>
              <a:rPr lang="en-US" dirty="0" smtClean="0"/>
              <a:t>;</a:t>
            </a:r>
            <a:endParaRPr lang="en-US" dirty="0"/>
          </a:p>
        </p:txBody>
      </p:sp>
    </p:spTree>
    <p:extLst>
      <p:ext uri="{BB962C8B-B14F-4D97-AF65-F5344CB8AC3E}">
        <p14:creationId xmlns:p14="http://schemas.microsoft.com/office/powerpoint/2010/main" val="9254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 Wins </a:t>
            </a:r>
            <a:r>
              <a:rPr lang="en-US" dirty="0" err="1" smtClean="0"/>
              <a:t>Cont</a:t>
            </a:r>
            <a:endParaRPr lang="en-US" dirty="0"/>
          </a:p>
        </p:txBody>
      </p:sp>
      <p:sp>
        <p:nvSpPr>
          <p:cNvPr id="3" name="Content Placeholder 2"/>
          <p:cNvSpPr>
            <a:spLocks noGrp="1"/>
          </p:cNvSpPr>
          <p:nvPr>
            <p:ph idx="1"/>
          </p:nvPr>
        </p:nvSpPr>
        <p:spPr/>
        <p:txBody>
          <a:bodyPr/>
          <a:lstStyle/>
          <a:p>
            <a:r>
              <a:rPr lang="en-US" dirty="0"/>
              <a:t>Community Health Centers ($3.8B for FFY 2018 and $4B for FFY 2019),</a:t>
            </a:r>
          </a:p>
          <a:p>
            <a:r>
              <a:rPr lang="en-US" dirty="0"/>
              <a:t>Family-to-Family Health Information Centers (2 years)</a:t>
            </a:r>
          </a:p>
          <a:p>
            <a:r>
              <a:rPr lang="en-US" dirty="0"/>
              <a:t>Medicaid and disaster relief funding for Puerto Rico and the Virgin Islands;</a:t>
            </a:r>
          </a:p>
          <a:p>
            <a:r>
              <a:rPr lang="en-US" dirty="0"/>
              <a:t>Funding to combat the opioid epidemic.</a:t>
            </a:r>
          </a:p>
          <a:p>
            <a:endParaRPr lang="en-US" dirty="0"/>
          </a:p>
        </p:txBody>
      </p:sp>
    </p:spTree>
    <p:extLst>
      <p:ext uri="{BB962C8B-B14F-4D97-AF65-F5344CB8AC3E}">
        <p14:creationId xmlns:p14="http://schemas.microsoft.com/office/powerpoint/2010/main" val="1395446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Overarching Challenges</a:t>
            </a: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dirty="0" smtClean="0"/>
              <a:t>Ongoing Chaos at Federal Level, ACA, Medicaid, etc.</a:t>
            </a:r>
          </a:p>
          <a:p>
            <a:r>
              <a:rPr lang="en-US" dirty="0" smtClean="0"/>
              <a:t>Health Care Reform at the State Level, MRT, evidence based medicine, children’s health homes, children’s behavioral health services</a:t>
            </a:r>
          </a:p>
          <a:p>
            <a:r>
              <a:rPr lang="en-US" dirty="0" smtClean="0"/>
              <a:t>DSRIP bringing $6.4 billion to all levels of practice transformation </a:t>
            </a:r>
          </a:p>
          <a:p>
            <a:r>
              <a:rPr lang="en-US" dirty="0" smtClean="0"/>
              <a:t>Federal Challenges to the NYS Health Insurance Exchange…More than 2.8 million currently enrolled</a:t>
            </a:r>
          </a:p>
          <a:p>
            <a:r>
              <a:rPr lang="en-US" dirty="0" smtClean="0"/>
              <a:t>Health Insurer’s business model…Value Based Payments</a:t>
            </a:r>
          </a:p>
          <a:p>
            <a:r>
              <a:rPr lang="en-US" dirty="0" smtClean="0"/>
              <a:t>Practice Transformation/ new health care service delivery systems</a:t>
            </a:r>
            <a:endParaRPr lang="en-US" dirty="0"/>
          </a:p>
        </p:txBody>
      </p:sp>
    </p:spTree>
    <p:extLst>
      <p:ext uri="{BB962C8B-B14F-4D97-AF65-F5344CB8AC3E}">
        <p14:creationId xmlns:p14="http://schemas.microsoft.com/office/powerpoint/2010/main" val="174825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Hospitals purchasing practices and each other, ACO’s being created, new service networks being designed</a:t>
            </a:r>
          </a:p>
          <a:p>
            <a:pPr marL="0" indent="0">
              <a:buNone/>
            </a:pPr>
            <a:endParaRPr lang="en-US" dirty="0" smtClean="0"/>
          </a:p>
          <a:p>
            <a:pPr>
              <a:lnSpc>
                <a:spcPct val="110000"/>
              </a:lnSpc>
            </a:pPr>
            <a:r>
              <a:rPr lang="en-US" dirty="0" smtClean="0"/>
              <a:t>The system changes can and do impact care, in terms of institutional umbrellas, population health, shared risk</a:t>
            </a:r>
          </a:p>
          <a:p>
            <a:pPr marL="0" indent="0">
              <a:lnSpc>
                <a:spcPct val="110000"/>
              </a:lnSpc>
              <a:buNone/>
            </a:pPr>
            <a:endParaRPr lang="en-US" dirty="0" smtClean="0"/>
          </a:p>
          <a:p>
            <a:r>
              <a:rPr lang="en-US" dirty="0" smtClean="0"/>
              <a:t>DSRIP (Delivery Stems Reform Incentive Payment)goals </a:t>
            </a:r>
          </a:p>
          <a:p>
            <a:pPr marL="0" indent="0">
              <a:buNone/>
            </a:pPr>
            <a:endParaRPr lang="en-US" dirty="0" smtClean="0"/>
          </a:p>
          <a:p>
            <a:r>
              <a:rPr lang="en-US" dirty="0" smtClean="0"/>
              <a:t>Incentives for Medicine to Partner with Community Based Organizations</a:t>
            </a:r>
            <a:endParaRPr lang="en-US" dirty="0"/>
          </a:p>
        </p:txBody>
      </p:sp>
    </p:spTree>
    <p:extLst>
      <p:ext uri="{BB962C8B-B14F-4D97-AF65-F5344CB8AC3E}">
        <p14:creationId xmlns:p14="http://schemas.microsoft.com/office/powerpoint/2010/main" val="2186149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TotalTime>
  <Words>2198</Words>
  <Application>Microsoft Office PowerPoint</Application>
  <PresentationFormat>On-screen Show (4:3)</PresentationFormat>
  <Paragraphs>264</Paragraphs>
  <Slides>42</Slides>
  <Notes>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Austin</vt:lpstr>
      <vt:lpstr>Pediatric Priorities &amp; Partnerships 2018</vt:lpstr>
      <vt:lpstr> New York State Academy of Pediatrics District II</vt:lpstr>
      <vt:lpstr>The District II Policy &amp; Advocacy Committee</vt:lpstr>
      <vt:lpstr>My Role as Director of Policy &amp; Advocacy for NYSAAP</vt:lpstr>
      <vt:lpstr>PowerPoint Presentation</vt:lpstr>
      <vt:lpstr>Recent Federal Wins</vt:lpstr>
      <vt:lpstr>Fed Wins Cont</vt:lpstr>
      <vt:lpstr>Overarching Challenges</vt:lpstr>
      <vt:lpstr>Challenges Continued</vt:lpstr>
      <vt:lpstr>Children’s Health Care in the Current Health Care Reform Initiatives</vt:lpstr>
      <vt:lpstr>Policy Issue Involvement</vt:lpstr>
      <vt:lpstr>Policy cont’</vt:lpstr>
      <vt:lpstr>Policy</vt:lpstr>
      <vt:lpstr>A Sample List of Partners</vt:lpstr>
      <vt:lpstr>Partner’s Cont</vt:lpstr>
      <vt:lpstr>2017  NYS Victories </vt:lpstr>
      <vt:lpstr>What Have We Accomplished Over the Last Several Years</vt:lpstr>
      <vt:lpstr>PowerPoint Presentation</vt:lpstr>
      <vt:lpstr>2018 Policy &amp;  Budget Agenda</vt:lpstr>
      <vt:lpstr>First 1,000 Days</vt:lpstr>
      <vt:lpstr>First 1,000 Days Recommendations</vt:lpstr>
      <vt:lpstr>Children’s Mental Health</vt:lpstr>
      <vt:lpstr>Lead Action Level</vt:lpstr>
      <vt:lpstr>Universal Pre-K</vt:lpstr>
      <vt:lpstr>Raise the Age Implementation</vt:lpstr>
      <vt:lpstr>We Also Support</vt:lpstr>
      <vt:lpstr>We Support</vt:lpstr>
      <vt:lpstr>We Support</vt:lpstr>
      <vt:lpstr>We Support</vt:lpstr>
      <vt:lpstr>Priority Legislation 2018</vt:lpstr>
      <vt:lpstr>Legislation cont</vt:lpstr>
      <vt:lpstr>Legislation cont</vt:lpstr>
      <vt:lpstr>Legislation cont</vt:lpstr>
      <vt:lpstr>Legislation cont</vt:lpstr>
      <vt:lpstr>Legislation cont</vt:lpstr>
      <vt:lpstr>Legislation</vt:lpstr>
      <vt:lpstr>Legislation</vt:lpstr>
      <vt:lpstr>PowerPoint Presentation</vt:lpstr>
      <vt:lpstr>Know Who Represents You</vt:lpstr>
      <vt:lpstr>Advocate</vt:lpstr>
      <vt:lpstr>Only the First Step</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Priorities &amp; Partnerships 2018</dc:title>
  <dc:creator>Owner</dc:creator>
  <cp:lastModifiedBy>Owner</cp:lastModifiedBy>
  <cp:revision>5</cp:revision>
  <dcterms:created xsi:type="dcterms:W3CDTF">2018-06-02T18:26:52Z</dcterms:created>
  <dcterms:modified xsi:type="dcterms:W3CDTF">2018-06-02T18:42:29Z</dcterms:modified>
</cp:coreProperties>
</file>